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72" r:id="rId2"/>
    <p:sldId id="293" r:id="rId3"/>
    <p:sldId id="294" r:id="rId4"/>
    <p:sldId id="297" r:id="rId5"/>
    <p:sldId id="295" r:id="rId6"/>
    <p:sldId id="298" r:id="rId7"/>
    <p:sldId id="300" r:id="rId8"/>
    <p:sldId id="299" r:id="rId9"/>
    <p:sldId id="301" r:id="rId10"/>
    <p:sldId id="302" r:id="rId11"/>
    <p:sldId id="312" r:id="rId12"/>
    <p:sldId id="304" r:id="rId13"/>
    <p:sldId id="305" r:id="rId14"/>
    <p:sldId id="306" r:id="rId15"/>
    <p:sldId id="307" r:id="rId16"/>
    <p:sldId id="313" r:id="rId17"/>
    <p:sldId id="315" r:id="rId18"/>
    <p:sldId id="314" r:id="rId19"/>
    <p:sldId id="308" r:id="rId20"/>
    <p:sldId id="316" r:id="rId21"/>
    <p:sldId id="309" r:id="rId22"/>
    <p:sldId id="310" r:id="rId23"/>
    <p:sldId id="317" r:id="rId24"/>
  </p:sldIdLst>
  <p:sldSz cx="12192000" cy="68580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3C43"/>
    <a:srgbClr val="FDBF38"/>
    <a:srgbClr val="B51902"/>
    <a:srgbClr val="DA1A32"/>
    <a:srgbClr val="ADADAD"/>
    <a:srgbClr val="E9E9E9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86"/>
    <p:restoredTop sz="94753"/>
  </p:normalViewPr>
  <p:slideViewPr>
    <p:cSldViewPr snapToGrid="0" snapToObjects="1">
      <p:cViewPr varScale="1">
        <p:scale>
          <a:sx n="68" d="100"/>
          <a:sy n="68" d="100"/>
        </p:scale>
        <p:origin x="942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9" d="100"/>
          <a:sy n="99" d="100"/>
        </p:scale>
        <p:origin x="4272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6536A7-F65D-6D4F-B560-539EE01E2990}" type="datetimeFigureOut">
              <a:rPr lang="en-US" smtClean="0"/>
              <a:t>3/7/2019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B76BF4-2558-3A4C-BB3B-DDA5AAF58E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1827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9EF0BD-D213-3643-A568-2C09D100562B}" type="datetimeFigureOut">
              <a:rPr lang="en-US" smtClean="0"/>
              <a:t>3/7/2019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53A48E-474C-3F46-A5F0-1456CD97C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520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B0CF2-7F87-4E02-A248-870047730F9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133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10425" y="772051"/>
            <a:ext cx="5345230" cy="3104113"/>
          </a:xfrm>
        </p:spPr>
        <p:txBody>
          <a:bodyPr anchor="b">
            <a:normAutofit/>
          </a:bodyPr>
          <a:lstStyle>
            <a:lvl1pPr algn="l">
              <a:defRPr sz="5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675" y="4001932"/>
            <a:ext cx="5345230" cy="781085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latin typeface="Roboto Light" charset="0"/>
                <a:ea typeface="Roboto Light" charset="0"/>
                <a:cs typeface="Roboto Light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-267102" y="267100"/>
            <a:ext cx="6858002" cy="6323801"/>
          </a:xfrm>
          <a:custGeom>
            <a:avLst/>
            <a:gdLst>
              <a:gd name="connsiteX0" fmla="*/ 0 w 6858002"/>
              <a:gd name="connsiteY0" fmla="*/ 3686479 h 6323801"/>
              <a:gd name="connsiteX1" fmla="*/ 0 w 6858002"/>
              <a:gd name="connsiteY1" fmla="*/ 0 h 6323801"/>
              <a:gd name="connsiteX2" fmla="*/ 6858002 w 6858002"/>
              <a:gd name="connsiteY2" fmla="*/ 3686479 h 6323801"/>
              <a:gd name="connsiteX3" fmla="*/ 0 w 6858002"/>
              <a:gd name="connsiteY3" fmla="*/ 6323801 h 6323801"/>
              <a:gd name="connsiteX4" fmla="*/ 0 w 6858002"/>
              <a:gd name="connsiteY4" fmla="*/ 3686480 h 6323801"/>
              <a:gd name="connsiteX5" fmla="*/ 6858001 w 6858002"/>
              <a:gd name="connsiteY5" fmla="*/ 3686480 h 6323801"/>
              <a:gd name="connsiteX6" fmla="*/ 6858001 w 6858002"/>
              <a:gd name="connsiteY6" fmla="*/ 6323801 h 6323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58002" h="6323801">
                <a:moveTo>
                  <a:pt x="0" y="3686479"/>
                </a:moveTo>
                <a:lnTo>
                  <a:pt x="0" y="0"/>
                </a:lnTo>
                <a:lnTo>
                  <a:pt x="6858002" y="3686479"/>
                </a:lnTo>
                <a:close/>
                <a:moveTo>
                  <a:pt x="0" y="6323801"/>
                </a:moveTo>
                <a:lnTo>
                  <a:pt x="0" y="3686480"/>
                </a:lnTo>
                <a:lnTo>
                  <a:pt x="6858001" y="3686480"/>
                </a:lnTo>
                <a:lnTo>
                  <a:pt x="6858001" y="6323801"/>
                </a:lnTo>
                <a:close/>
              </a:path>
            </a:pathLst>
          </a:custGeom>
          <a:solidFill>
            <a:srgbClr val="B519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 userDrawn="1"/>
        </p:nvSpPr>
        <p:spPr>
          <a:xfrm rot="5400000">
            <a:off x="-887930" y="887928"/>
            <a:ext cx="6858002" cy="5082143"/>
          </a:xfrm>
          <a:custGeom>
            <a:avLst/>
            <a:gdLst>
              <a:gd name="connsiteX0" fmla="*/ 1 w 6858002"/>
              <a:gd name="connsiteY0" fmla="*/ 5082143 h 5082143"/>
              <a:gd name="connsiteX1" fmla="*/ 1 w 6858002"/>
              <a:gd name="connsiteY1" fmla="*/ 3686480 h 5082143"/>
              <a:gd name="connsiteX2" fmla="*/ 6858002 w 6858002"/>
              <a:gd name="connsiteY2" fmla="*/ 3686480 h 5082143"/>
              <a:gd name="connsiteX3" fmla="*/ 6858002 w 6858002"/>
              <a:gd name="connsiteY3" fmla="*/ 5082143 h 5082143"/>
              <a:gd name="connsiteX4" fmla="*/ 0 w 6858002"/>
              <a:gd name="connsiteY4" fmla="*/ 3686479 h 5082143"/>
              <a:gd name="connsiteX5" fmla="*/ 0 w 6858002"/>
              <a:gd name="connsiteY5" fmla="*/ 0 h 5082143"/>
              <a:gd name="connsiteX6" fmla="*/ 6858002 w 6858002"/>
              <a:gd name="connsiteY6" fmla="*/ 3686479 h 5082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58002" h="5082143">
                <a:moveTo>
                  <a:pt x="1" y="5082143"/>
                </a:moveTo>
                <a:lnTo>
                  <a:pt x="1" y="3686480"/>
                </a:lnTo>
                <a:lnTo>
                  <a:pt x="6858002" y="3686480"/>
                </a:lnTo>
                <a:lnTo>
                  <a:pt x="6858002" y="5082143"/>
                </a:lnTo>
                <a:close/>
                <a:moveTo>
                  <a:pt x="0" y="3686479"/>
                </a:moveTo>
                <a:lnTo>
                  <a:pt x="0" y="0"/>
                </a:lnTo>
                <a:lnTo>
                  <a:pt x="6858002" y="3686479"/>
                </a:lnTo>
                <a:close/>
              </a:path>
            </a:pathLst>
          </a:cu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ight Triangle 10"/>
          <p:cNvSpPr/>
          <p:nvPr userDrawn="1"/>
        </p:nvSpPr>
        <p:spPr>
          <a:xfrm rot="5400000">
            <a:off x="-1585762" y="1585759"/>
            <a:ext cx="6858002" cy="3686479"/>
          </a:xfrm>
          <a:prstGeom prst="rtTriangle">
            <a:avLst/>
          </a:prstGeom>
          <a:solidFill>
            <a:srgbClr val="FDBF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179" y="5059351"/>
            <a:ext cx="4133082" cy="40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76825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69775"/>
            <a:ext cx="10515600" cy="71626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98366"/>
            <a:ext cx="10515600" cy="4351338"/>
          </a:xfrm>
        </p:spPr>
        <p:txBody>
          <a:bodyPr/>
          <a:lstStyle>
            <a:lvl1pPr>
              <a:buClr>
                <a:srgbClr val="FDBF38"/>
              </a:buClr>
              <a:defRPr b="0" i="0">
                <a:solidFill>
                  <a:srgbClr val="3C3C43"/>
                </a:solidFill>
                <a:latin typeface="Roboto Light" charset="0"/>
                <a:ea typeface="Roboto Light" charset="0"/>
                <a:cs typeface="Roboto Light" charset="0"/>
              </a:defRPr>
            </a:lvl1pPr>
            <a:lvl2pPr>
              <a:buClr>
                <a:srgbClr val="FDBF38"/>
              </a:buClr>
              <a:defRPr b="0" i="0">
                <a:solidFill>
                  <a:srgbClr val="3C3C43"/>
                </a:solidFill>
                <a:latin typeface="Roboto Light" charset="0"/>
                <a:ea typeface="Roboto Light" charset="0"/>
                <a:cs typeface="Roboto Light" charset="0"/>
              </a:defRPr>
            </a:lvl2pPr>
            <a:lvl3pPr>
              <a:buClr>
                <a:srgbClr val="FDBF38"/>
              </a:buClr>
              <a:defRPr b="0" i="0">
                <a:solidFill>
                  <a:srgbClr val="3C3C43"/>
                </a:solidFill>
                <a:latin typeface="Roboto Light" charset="0"/>
                <a:ea typeface="Roboto Light" charset="0"/>
                <a:cs typeface="Roboto Light" charset="0"/>
              </a:defRPr>
            </a:lvl3pPr>
            <a:lvl4pPr>
              <a:buClr>
                <a:srgbClr val="FDBF38"/>
              </a:buClr>
              <a:defRPr b="0" i="0">
                <a:solidFill>
                  <a:srgbClr val="3C3C43"/>
                </a:solidFill>
                <a:latin typeface="Roboto Light" charset="0"/>
                <a:ea typeface="Roboto Light" charset="0"/>
                <a:cs typeface="Roboto Light" charset="0"/>
              </a:defRPr>
            </a:lvl4pPr>
            <a:lvl5pPr>
              <a:buClr>
                <a:srgbClr val="FDBF38"/>
              </a:buClr>
              <a:defRPr b="0" i="0">
                <a:solidFill>
                  <a:srgbClr val="3C3C43"/>
                </a:solidFill>
                <a:latin typeface="Roboto Light" charset="0"/>
                <a:ea typeface="Roboto Light" charset="0"/>
                <a:cs typeface="Roboto Ligh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838200" y="6256934"/>
            <a:ext cx="16643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9E0E58-A269-6F4E-98EB-51D41951CBAF}" type="slidenum">
              <a:rPr lang="en-US" sz="1100" b="0" i="0" smtClean="0">
                <a:latin typeface="Roboto Light" charset="0"/>
                <a:ea typeface="Roboto Light" charset="0"/>
                <a:cs typeface="Roboto Light" charset="0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ko-KR" altLang="en-US" sz="1100" b="0" i="0" dirty="0">
                <a:latin typeface="Roboto Light" charset="0"/>
                <a:ea typeface="Roboto Light" charset="0"/>
                <a:cs typeface="Roboto Light" charset="0"/>
              </a:rPr>
              <a:t> </a:t>
            </a:r>
            <a:endParaRPr lang="en-US" sz="1100" b="0" i="0" dirty="0">
              <a:latin typeface="Roboto Light" charset="0"/>
              <a:ea typeface="Roboto Light" charset="0"/>
              <a:cs typeface="Roboto Light" charset="0"/>
            </a:endParaRPr>
          </a:p>
        </p:txBody>
      </p:sp>
      <p:sp>
        <p:nvSpPr>
          <p:cNvPr id="11" name="Freeform 10"/>
          <p:cNvSpPr/>
          <p:nvPr userDrawn="1"/>
        </p:nvSpPr>
        <p:spPr>
          <a:xfrm rot="5400000">
            <a:off x="176790" y="563872"/>
            <a:ext cx="484618" cy="838200"/>
          </a:xfrm>
          <a:custGeom>
            <a:avLst/>
            <a:gdLst>
              <a:gd name="connsiteX0" fmla="*/ 0 w 484618"/>
              <a:gd name="connsiteY0" fmla="*/ 838200 h 838200"/>
              <a:gd name="connsiteX1" fmla="*/ 0 w 484618"/>
              <a:gd name="connsiteY1" fmla="*/ 353583 h 838200"/>
              <a:gd name="connsiteX2" fmla="*/ 1 w 484618"/>
              <a:gd name="connsiteY2" fmla="*/ 353583 h 838200"/>
              <a:gd name="connsiteX3" fmla="*/ 1 w 484618"/>
              <a:gd name="connsiteY3" fmla="*/ 0 h 838200"/>
              <a:gd name="connsiteX4" fmla="*/ 484616 w 484618"/>
              <a:gd name="connsiteY4" fmla="*/ 353583 h 838200"/>
              <a:gd name="connsiteX5" fmla="*/ 484618 w 484618"/>
              <a:gd name="connsiteY5" fmla="*/ 353583 h 838200"/>
              <a:gd name="connsiteX6" fmla="*/ 484618 w 484618"/>
              <a:gd name="connsiteY6" fmla="*/ 353584 h 838200"/>
              <a:gd name="connsiteX7" fmla="*/ 484618 w 484618"/>
              <a:gd name="connsiteY7" fmla="*/ 353584 h 838200"/>
              <a:gd name="connsiteX8" fmla="*/ 484618 w 484618"/>
              <a:gd name="connsiteY8" fmla="*/ 353584 h 838200"/>
              <a:gd name="connsiteX9" fmla="*/ 484618 w 484618"/>
              <a:gd name="connsiteY9" fmla="*/ 838200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84618" h="838200">
                <a:moveTo>
                  <a:pt x="0" y="838200"/>
                </a:moveTo>
                <a:lnTo>
                  <a:pt x="0" y="353583"/>
                </a:lnTo>
                <a:lnTo>
                  <a:pt x="1" y="353583"/>
                </a:lnTo>
                <a:lnTo>
                  <a:pt x="1" y="0"/>
                </a:lnTo>
                <a:lnTo>
                  <a:pt x="484616" y="353583"/>
                </a:lnTo>
                <a:lnTo>
                  <a:pt x="484618" y="353583"/>
                </a:lnTo>
                <a:lnTo>
                  <a:pt x="484618" y="353584"/>
                </a:lnTo>
                <a:lnTo>
                  <a:pt x="484618" y="353584"/>
                </a:lnTo>
                <a:lnTo>
                  <a:pt x="484618" y="353584"/>
                </a:lnTo>
                <a:lnTo>
                  <a:pt x="484618" y="8382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770" y="6241548"/>
            <a:ext cx="2983029" cy="292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64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2047354"/>
            <a:ext cx="10515600" cy="28527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927079"/>
            <a:ext cx="10515600" cy="746509"/>
          </a:xfrm>
        </p:spPr>
        <p:txBody>
          <a:bodyPr/>
          <a:lstStyle>
            <a:lvl1pPr marL="0" indent="0" algn="ctr">
              <a:buNone/>
              <a:defRPr sz="2400" b="0" i="0">
                <a:solidFill>
                  <a:srgbClr val="3C3C43"/>
                </a:solidFill>
                <a:latin typeface="Roboto Light" charset="0"/>
                <a:ea typeface="Roboto Light" charset="0"/>
                <a:cs typeface="Roboto Light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780800" y="-780800"/>
            <a:ext cx="3324593" cy="4886192"/>
          </a:xfrm>
          <a:custGeom>
            <a:avLst/>
            <a:gdLst>
              <a:gd name="connsiteX0" fmla="*/ 0 w 3324593"/>
              <a:gd name="connsiteY0" fmla="*/ 4886192 h 4886192"/>
              <a:gd name="connsiteX1" fmla="*/ 0 w 3324593"/>
              <a:gd name="connsiteY1" fmla="*/ 2056363 h 4886192"/>
              <a:gd name="connsiteX2" fmla="*/ 13497 w 3324593"/>
              <a:gd name="connsiteY2" fmla="*/ 2056363 h 4886192"/>
              <a:gd name="connsiteX3" fmla="*/ 13497 w 3324593"/>
              <a:gd name="connsiteY3" fmla="*/ 0 h 4886192"/>
              <a:gd name="connsiteX4" fmla="*/ 3324593 w 3324593"/>
              <a:gd name="connsiteY4" fmla="*/ 2056363 h 4886192"/>
              <a:gd name="connsiteX5" fmla="*/ 3311095 w 3324593"/>
              <a:gd name="connsiteY5" fmla="*/ 2056363 h 4886192"/>
              <a:gd name="connsiteX6" fmla="*/ 3311095 w 3324593"/>
              <a:gd name="connsiteY6" fmla="*/ 4886192 h 488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24593" h="4886192">
                <a:moveTo>
                  <a:pt x="0" y="4886192"/>
                </a:moveTo>
                <a:lnTo>
                  <a:pt x="0" y="2056363"/>
                </a:lnTo>
                <a:lnTo>
                  <a:pt x="13497" y="2056363"/>
                </a:lnTo>
                <a:lnTo>
                  <a:pt x="13497" y="0"/>
                </a:lnTo>
                <a:lnTo>
                  <a:pt x="3324593" y="2056363"/>
                </a:lnTo>
                <a:lnTo>
                  <a:pt x="3311095" y="2056363"/>
                </a:lnTo>
                <a:lnTo>
                  <a:pt x="3311095" y="4886192"/>
                </a:lnTo>
                <a:close/>
              </a:path>
            </a:pathLst>
          </a:custGeom>
          <a:solidFill>
            <a:srgbClr val="FDBF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 userDrawn="1"/>
        </p:nvSpPr>
        <p:spPr>
          <a:xfrm>
            <a:off x="3061051" y="-6745"/>
            <a:ext cx="6141877" cy="3317842"/>
          </a:xfrm>
          <a:custGeom>
            <a:avLst/>
            <a:gdLst>
              <a:gd name="connsiteX0" fmla="*/ 4085515 w 6141877"/>
              <a:gd name="connsiteY0" fmla="*/ 3371 h 3317842"/>
              <a:gd name="connsiteX1" fmla="*/ 6141877 w 6141877"/>
              <a:gd name="connsiteY1" fmla="*/ 3371 h 3317842"/>
              <a:gd name="connsiteX2" fmla="*/ 4085515 w 6141877"/>
              <a:gd name="connsiteY2" fmla="*/ 3314467 h 3317842"/>
              <a:gd name="connsiteX3" fmla="*/ 2056366 w 6141877"/>
              <a:gd name="connsiteY3" fmla="*/ 0 h 3317842"/>
              <a:gd name="connsiteX4" fmla="*/ 2056366 w 6141877"/>
              <a:gd name="connsiteY4" fmla="*/ 3372 h 3317842"/>
              <a:gd name="connsiteX5" fmla="*/ 4085514 w 6141877"/>
              <a:gd name="connsiteY5" fmla="*/ 3372 h 3317842"/>
              <a:gd name="connsiteX6" fmla="*/ 4085514 w 6141877"/>
              <a:gd name="connsiteY6" fmla="*/ 3314467 h 3317842"/>
              <a:gd name="connsiteX7" fmla="*/ 2056366 w 6141877"/>
              <a:gd name="connsiteY7" fmla="*/ 3314467 h 3317842"/>
              <a:gd name="connsiteX8" fmla="*/ 2056366 w 6141877"/>
              <a:gd name="connsiteY8" fmla="*/ 3317842 h 3317842"/>
              <a:gd name="connsiteX9" fmla="*/ 0 w 6141877"/>
              <a:gd name="connsiteY9" fmla="*/ 3317842 h 3317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41877" h="3317842">
                <a:moveTo>
                  <a:pt x="4085515" y="3371"/>
                </a:moveTo>
                <a:lnTo>
                  <a:pt x="6141877" y="3371"/>
                </a:lnTo>
                <a:lnTo>
                  <a:pt x="4085515" y="3314467"/>
                </a:lnTo>
                <a:close/>
                <a:moveTo>
                  <a:pt x="2056366" y="0"/>
                </a:moveTo>
                <a:lnTo>
                  <a:pt x="2056366" y="3372"/>
                </a:lnTo>
                <a:lnTo>
                  <a:pt x="4085514" y="3372"/>
                </a:lnTo>
                <a:lnTo>
                  <a:pt x="4085514" y="3314467"/>
                </a:lnTo>
                <a:lnTo>
                  <a:pt x="2056366" y="3314467"/>
                </a:lnTo>
                <a:lnTo>
                  <a:pt x="2056366" y="3317842"/>
                </a:lnTo>
                <a:lnTo>
                  <a:pt x="0" y="3317842"/>
                </a:lnTo>
                <a:close/>
              </a:path>
            </a:pathLst>
          </a:cu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 userDrawn="1"/>
        </p:nvSpPr>
        <p:spPr>
          <a:xfrm>
            <a:off x="7376514" y="0"/>
            <a:ext cx="4815484" cy="3311095"/>
          </a:xfrm>
          <a:custGeom>
            <a:avLst/>
            <a:gdLst>
              <a:gd name="connsiteX0" fmla="*/ 2029149 w 4815484"/>
              <a:gd name="connsiteY0" fmla="*/ 0 h 3311095"/>
              <a:gd name="connsiteX1" fmla="*/ 4815484 w 4815484"/>
              <a:gd name="connsiteY1" fmla="*/ 0 h 3311095"/>
              <a:gd name="connsiteX2" fmla="*/ 4815484 w 4815484"/>
              <a:gd name="connsiteY2" fmla="*/ 3311095 h 3311095"/>
              <a:gd name="connsiteX3" fmla="*/ 2029149 w 4815484"/>
              <a:gd name="connsiteY3" fmla="*/ 3311095 h 3311095"/>
              <a:gd name="connsiteX4" fmla="*/ 2029149 w 4815484"/>
              <a:gd name="connsiteY4" fmla="*/ 3311095 h 3311095"/>
              <a:gd name="connsiteX5" fmla="*/ 0 w 4815484"/>
              <a:gd name="connsiteY5" fmla="*/ 3311095 h 3311095"/>
              <a:gd name="connsiteX6" fmla="*/ 2029149 w 4815484"/>
              <a:gd name="connsiteY6" fmla="*/ 13498 h 3311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5484" h="3311095">
                <a:moveTo>
                  <a:pt x="2029149" y="0"/>
                </a:moveTo>
                <a:lnTo>
                  <a:pt x="4815484" y="0"/>
                </a:lnTo>
                <a:lnTo>
                  <a:pt x="4815484" y="3311095"/>
                </a:lnTo>
                <a:lnTo>
                  <a:pt x="2029149" y="3311095"/>
                </a:lnTo>
                <a:lnTo>
                  <a:pt x="2029149" y="3311095"/>
                </a:lnTo>
                <a:lnTo>
                  <a:pt x="0" y="3311095"/>
                </a:lnTo>
                <a:lnTo>
                  <a:pt x="2029149" y="13498"/>
                </a:lnTo>
                <a:close/>
              </a:path>
            </a:pathLst>
          </a:custGeom>
          <a:solidFill>
            <a:srgbClr val="B519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770" y="6241548"/>
            <a:ext cx="2983029" cy="292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554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69776"/>
            <a:ext cx="10515600" cy="7162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520966"/>
            <a:ext cx="5181600" cy="3781091"/>
          </a:xfrm>
        </p:spPr>
        <p:txBody>
          <a:bodyPr/>
          <a:lstStyle>
            <a:lvl1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1pPr>
            <a:lvl2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2pPr>
            <a:lvl3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3pPr>
            <a:lvl4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4pPr>
            <a:lvl5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20966"/>
            <a:ext cx="5181600" cy="3781091"/>
          </a:xfrm>
        </p:spPr>
        <p:txBody>
          <a:bodyPr/>
          <a:lstStyle>
            <a:lvl1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1pPr>
            <a:lvl2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2pPr>
            <a:lvl3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3pPr>
            <a:lvl4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4pPr>
            <a:lvl5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Freeform 11"/>
          <p:cNvSpPr/>
          <p:nvPr userDrawn="1"/>
        </p:nvSpPr>
        <p:spPr>
          <a:xfrm rot="5400000">
            <a:off x="176790" y="563872"/>
            <a:ext cx="484618" cy="838200"/>
          </a:xfrm>
          <a:custGeom>
            <a:avLst/>
            <a:gdLst>
              <a:gd name="connsiteX0" fmla="*/ 0 w 484618"/>
              <a:gd name="connsiteY0" fmla="*/ 838200 h 838200"/>
              <a:gd name="connsiteX1" fmla="*/ 0 w 484618"/>
              <a:gd name="connsiteY1" fmla="*/ 353583 h 838200"/>
              <a:gd name="connsiteX2" fmla="*/ 1 w 484618"/>
              <a:gd name="connsiteY2" fmla="*/ 353583 h 838200"/>
              <a:gd name="connsiteX3" fmla="*/ 1 w 484618"/>
              <a:gd name="connsiteY3" fmla="*/ 0 h 838200"/>
              <a:gd name="connsiteX4" fmla="*/ 484616 w 484618"/>
              <a:gd name="connsiteY4" fmla="*/ 353583 h 838200"/>
              <a:gd name="connsiteX5" fmla="*/ 484618 w 484618"/>
              <a:gd name="connsiteY5" fmla="*/ 353583 h 838200"/>
              <a:gd name="connsiteX6" fmla="*/ 484618 w 484618"/>
              <a:gd name="connsiteY6" fmla="*/ 353584 h 838200"/>
              <a:gd name="connsiteX7" fmla="*/ 484618 w 484618"/>
              <a:gd name="connsiteY7" fmla="*/ 353584 h 838200"/>
              <a:gd name="connsiteX8" fmla="*/ 484618 w 484618"/>
              <a:gd name="connsiteY8" fmla="*/ 353584 h 838200"/>
              <a:gd name="connsiteX9" fmla="*/ 484618 w 484618"/>
              <a:gd name="connsiteY9" fmla="*/ 838200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84618" h="838200">
                <a:moveTo>
                  <a:pt x="0" y="838200"/>
                </a:moveTo>
                <a:lnTo>
                  <a:pt x="0" y="353583"/>
                </a:lnTo>
                <a:lnTo>
                  <a:pt x="1" y="353583"/>
                </a:lnTo>
                <a:lnTo>
                  <a:pt x="1" y="0"/>
                </a:lnTo>
                <a:lnTo>
                  <a:pt x="484616" y="353583"/>
                </a:lnTo>
                <a:lnTo>
                  <a:pt x="484618" y="353583"/>
                </a:lnTo>
                <a:lnTo>
                  <a:pt x="484618" y="353584"/>
                </a:lnTo>
                <a:lnTo>
                  <a:pt x="484618" y="353584"/>
                </a:lnTo>
                <a:lnTo>
                  <a:pt x="484618" y="353584"/>
                </a:lnTo>
                <a:lnTo>
                  <a:pt x="484618" y="8382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770" y="6241548"/>
            <a:ext cx="2983029" cy="292382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838200" y="6256934"/>
            <a:ext cx="16643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9E0E58-A269-6F4E-98EB-51D41951CBAF}" type="slidenum">
              <a:rPr lang="en-US" sz="1100" b="0" i="0" smtClean="0">
                <a:latin typeface="Roboto Light" charset="0"/>
                <a:ea typeface="Roboto Light" charset="0"/>
                <a:cs typeface="Roboto Light" charset="0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ko-KR" altLang="en-US" sz="1100" b="0" i="0" dirty="0">
                <a:latin typeface="Roboto Light" charset="0"/>
                <a:ea typeface="Roboto Light" charset="0"/>
                <a:cs typeface="Roboto Light" charset="0"/>
              </a:rPr>
              <a:t> </a:t>
            </a:r>
            <a:endParaRPr lang="en-US" sz="1100" b="0" i="0" dirty="0">
              <a:latin typeface="Roboto Light" charset="0"/>
              <a:ea typeface="Roboto Light" charset="0"/>
              <a:cs typeface="Robo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42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3779" y="1531433"/>
            <a:ext cx="5153796" cy="391954"/>
          </a:xfrm>
        </p:spPr>
        <p:txBody>
          <a:bodyPr anchor="b"/>
          <a:lstStyle>
            <a:lvl1pPr marL="0" indent="0">
              <a:buNone/>
              <a:defRPr sz="2400" b="0" i="0">
                <a:latin typeface="Roboto Light" charset="0"/>
                <a:ea typeface="Roboto Light" charset="0"/>
                <a:cs typeface="Roboto Light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3779" y="1923388"/>
            <a:ext cx="5153796" cy="3684588"/>
          </a:xfrm>
        </p:spPr>
        <p:txBody>
          <a:bodyPr/>
          <a:lstStyle>
            <a:lvl1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1pPr>
            <a:lvl2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2pPr>
            <a:lvl3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3pPr>
            <a:lvl4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4pPr>
            <a:lvl5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6210" y="1531433"/>
            <a:ext cx="5179177" cy="391954"/>
          </a:xfrm>
        </p:spPr>
        <p:txBody>
          <a:bodyPr anchor="b"/>
          <a:lstStyle>
            <a:lvl1pPr marL="0" indent="0">
              <a:buNone/>
              <a:defRPr sz="2400" b="0" i="0">
                <a:latin typeface="Roboto Light" charset="0"/>
                <a:ea typeface="Roboto Light" charset="0"/>
                <a:cs typeface="Roboto Light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6210" y="1923388"/>
            <a:ext cx="5179177" cy="3684588"/>
          </a:xfrm>
        </p:spPr>
        <p:txBody>
          <a:bodyPr/>
          <a:lstStyle>
            <a:lvl1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1pPr>
            <a:lvl2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2pPr>
            <a:lvl3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3pPr>
            <a:lvl4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4pPr>
            <a:lvl5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838200" y="669776"/>
            <a:ext cx="10515600" cy="7162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2" name="Freeform 21"/>
          <p:cNvSpPr/>
          <p:nvPr userDrawn="1"/>
        </p:nvSpPr>
        <p:spPr>
          <a:xfrm rot="5400000">
            <a:off x="176790" y="563872"/>
            <a:ext cx="484618" cy="838200"/>
          </a:xfrm>
          <a:custGeom>
            <a:avLst/>
            <a:gdLst>
              <a:gd name="connsiteX0" fmla="*/ 0 w 484618"/>
              <a:gd name="connsiteY0" fmla="*/ 838200 h 838200"/>
              <a:gd name="connsiteX1" fmla="*/ 0 w 484618"/>
              <a:gd name="connsiteY1" fmla="*/ 353583 h 838200"/>
              <a:gd name="connsiteX2" fmla="*/ 1 w 484618"/>
              <a:gd name="connsiteY2" fmla="*/ 353583 h 838200"/>
              <a:gd name="connsiteX3" fmla="*/ 1 w 484618"/>
              <a:gd name="connsiteY3" fmla="*/ 0 h 838200"/>
              <a:gd name="connsiteX4" fmla="*/ 484616 w 484618"/>
              <a:gd name="connsiteY4" fmla="*/ 353583 h 838200"/>
              <a:gd name="connsiteX5" fmla="*/ 484618 w 484618"/>
              <a:gd name="connsiteY5" fmla="*/ 353583 h 838200"/>
              <a:gd name="connsiteX6" fmla="*/ 484618 w 484618"/>
              <a:gd name="connsiteY6" fmla="*/ 353584 h 838200"/>
              <a:gd name="connsiteX7" fmla="*/ 484618 w 484618"/>
              <a:gd name="connsiteY7" fmla="*/ 353584 h 838200"/>
              <a:gd name="connsiteX8" fmla="*/ 484618 w 484618"/>
              <a:gd name="connsiteY8" fmla="*/ 353584 h 838200"/>
              <a:gd name="connsiteX9" fmla="*/ 484618 w 484618"/>
              <a:gd name="connsiteY9" fmla="*/ 838200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84618" h="838200">
                <a:moveTo>
                  <a:pt x="0" y="838200"/>
                </a:moveTo>
                <a:lnTo>
                  <a:pt x="0" y="353583"/>
                </a:lnTo>
                <a:lnTo>
                  <a:pt x="1" y="353583"/>
                </a:lnTo>
                <a:lnTo>
                  <a:pt x="1" y="0"/>
                </a:lnTo>
                <a:lnTo>
                  <a:pt x="484616" y="353583"/>
                </a:lnTo>
                <a:lnTo>
                  <a:pt x="484618" y="353583"/>
                </a:lnTo>
                <a:lnTo>
                  <a:pt x="484618" y="353584"/>
                </a:lnTo>
                <a:lnTo>
                  <a:pt x="484618" y="353584"/>
                </a:lnTo>
                <a:lnTo>
                  <a:pt x="484618" y="353584"/>
                </a:lnTo>
                <a:lnTo>
                  <a:pt x="484618" y="8382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770" y="6241548"/>
            <a:ext cx="2983029" cy="292382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838200" y="6256934"/>
            <a:ext cx="16643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9E0E58-A269-6F4E-98EB-51D41951CBAF}" type="slidenum">
              <a:rPr lang="en-US" sz="1100" b="0" i="0" smtClean="0">
                <a:latin typeface="Roboto Light" charset="0"/>
                <a:ea typeface="Roboto Light" charset="0"/>
                <a:cs typeface="Roboto Light" charset="0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ko-KR" altLang="en-US" sz="1100" b="0" i="0" dirty="0">
                <a:latin typeface="Roboto Light" charset="0"/>
                <a:ea typeface="Roboto Light" charset="0"/>
                <a:cs typeface="Roboto Light" charset="0"/>
              </a:rPr>
              <a:t> </a:t>
            </a:r>
            <a:endParaRPr lang="en-US" sz="1100" b="0" i="0" dirty="0">
              <a:latin typeface="Roboto Light" charset="0"/>
              <a:ea typeface="Roboto Light" charset="0"/>
              <a:cs typeface="Robo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013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669776"/>
            <a:ext cx="10515600" cy="7162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11648"/>
            <a:ext cx="3535716" cy="369556"/>
          </a:xfrm>
        </p:spPr>
        <p:txBody>
          <a:bodyPr anchor="t"/>
          <a:lstStyle>
            <a:lvl1pPr marL="0" indent="0">
              <a:buNone/>
              <a:defRPr sz="2400" b="0" i="0">
                <a:latin typeface="Roboto Medium" charset="0"/>
                <a:ea typeface="Roboto Medium" charset="0"/>
                <a:cs typeface="Roboto Medium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0"/>
          </p:nvPr>
        </p:nvSpPr>
        <p:spPr>
          <a:xfrm>
            <a:off x="4672262" y="2011648"/>
            <a:ext cx="3535716" cy="369556"/>
          </a:xfrm>
        </p:spPr>
        <p:txBody>
          <a:bodyPr anchor="t"/>
          <a:lstStyle>
            <a:lvl1pPr marL="0" indent="0">
              <a:buNone/>
              <a:defRPr sz="2400" b="0" i="0">
                <a:latin typeface="Roboto Medium" charset="0"/>
                <a:ea typeface="Roboto Medium" charset="0"/>
                <a:cs typeface="Roboto Medium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1"/>
          </p:nvPr>
        </p:nvSpPr>
        <p:spPr>
          <a:xfrm>
            <a:off x="838200" y="2566116"/>
            <a:ext cx="3535716" cy="2389845"/>
          </a:xfrm>
        </p:spPr>
        <p:txBody>
          <a:bodyPr anchor="t">
            <a:normAutofit/>
          </a:bodyPr>
          <a:lstStyle>
            <a:lvl1pPr marL="0" indent="0">
              <a:buNone/>
              <a:defRPr sz="2200" b="0" i="0">
                <a:latin typeface="Roboto Light" charset="0"/>
                <a:ea typeface="Roboto Light" charset="0"/>
                <a:cs typeface="Roboto Light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2"/>
          </p:nvPr>
        </p:nvSpPr>
        <p:spPr>
          <a:xfrm>
            <a:off x="4672262" y="2566116"/>
            <a:ext cx="3535716" cy="2389845"/>
          </a:xfrm>
        </p:spPr>
        <p:txBody>
          <a:bodyPr anchor="t">
            <a:normAutofit/>
          </a:bodyPr>
          <a:lstStyle>
            <a:lvl1pPr marL="0" indent="0">
              <a:buNone/>
              <a:defRPr sz="2200" b="0" i="0">
                <a:latin typeface="Roboto Light" charset="0"/>
                <a:ea typeface="Roboto Light" charset="0"/>
                <a:cs typeface="Roboto Light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4" name="Freeform 13"/>
          <p:cNvSpPr/>
          <p:nvPr userDrawn="1"/>
        </p:nvSpPr>
        <p:spPr>
          <a:xfrm rot="5400000">
            <a:off x="176790" y="563872"/>
            <a:ext cx="484618" cy="838200"/>
          </a:xfrm>
          <a:custGeom>
            <a:avLst/>
            <a:gdLst>
              <a:gd name="connsiteX0" fmla="*/ 0 w 484618"/>
              <a:gd name="connsiteY0" fmla="*/ 838200 h 838200"/>
              <a:gd name="connsiteX1" fmla="*/ 0 w 484618"/>
              <a:gd name="connsiteY1" fmla="*/ 353583 h 838200"/>
              <a:gd name="connsiteX2" fmla="*/ 1 w 484618"/>
              <a:gd name="connsiteY2" fmla="*/ 353583 h 838200"/>
              <a:gd name="connsiteX3" fmla="*/ 1 w 484618"/>
              <a:gd name="connsiteY3" fmla="*/ 0 h 838200"/>
              <a:gd name="connsiteX4" fmla="*/ 484616 w 484618"/>
              <a:gd name="connsiteY4" fmla="*/ 353583 h 838200"/>
              <a:gd name="connsiteX5" fmla="*/ 484618 w 484618"/>
              <a:gd name="connsiteY5" fmla="*/ 353583 h 838200"/>
              <a:gd name="connsiteX6" fmla="*/ 484618 w 484618"/>
              <a:gd name="connsiteY6" fmla="*/ 353584 h 838200"/>
              <a:gd name="connsiteX7" fmla="*/ 484618 w 484618"/>
              <a:gd name="connsiteY7" fmla="*/ 353584 h 838200"/>
              <a:gd name="connsiteX8" fmla="*/ 484618 w 484618"/>
              <a:gd name="connsiteY8" fmla="*/ 353584 h 838200"/>
              <a:gd name="connsiteX9" fmla="*/ 484618 w 484618"/>
              <a:gd name="connsiteY9" fmla="*/ 838200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84618" h="838200">
                <a:moveTo>
                  <a:pt x="0" y="838200"/>
                </a:moveTo>
                <a:lnTo>
                  <a:pt x="0" y="353583"/>
                </a:lnTo>
                <a:lnTo>
                  <a:pt x="1" y="353583"/>
                </a:lnTo>
                <a:lnTo>
                  <a:pt x="1" y="0"/>
                </a:lnTo>
                <a:lnTo>
                  <a:pt x="484616" y="353583"/>
                </a:lnTo>
                <a:lnTo>
                  <a:pt x="484618" y="353583"/>
                </a:lnTo>
                <a:lnTo>
                  <a:pt x="484618" y="353584"/>
                </a:lnTo>
                <a:lnTo>
                  <a:pt x="484618" y="353584"/>
                </a:lnTo>
                <a:lnTo>
                  <a:pt x="484618" y="353584"/>
                </a:lnTo>
                <a:lnTo>
                  <a:pt x="484618" y="8382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770" y="6241548"/>
            <a:ext cx="2983029" cy="292382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838200" y="6256934"/>
            <a:ext cx="16643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9E0E58-A269-6F4E-98EB-51D41951CBAF}" type="slidenum">
              <a:rPr lang="en-US" sz="1100" b="0" i="0" smtClean="0">
                <a:latin typeface="Roboto Light" charset="0"/>
                <a:ea typeface="Roboto Light" charset="0"/>
                <a:cs typeface="Roboto Light" charset="0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ko-KR" altLang="en-US" sz="1100" b="0" i="0" dirty="0">
                <a:latin typeface="Roboto Light" charset="0"/>
                <a:ea typeface="Roboto Light" charset="0"/>
                <a:cs typeface="Roboto Light" charset="0"/>
              </a:rPr>
              <a:t> </a:t>
            </a:r>
            <a:endParaRPr lang="en-US" sz="1100" b="0" i="0" dirty="0">
              <a:latin typeface="Roboto Light" charset="0"/>
              <a:ea typeface="Roboto Light" charset="0"/>
              <a:cs typeface="Robo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3819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669776"/>
            <a:ext cx="10515600" cy="7162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790794" y="2011648"/>
            <a:ext cx="3563006" cy="2944313"/>
          </a:xfrm>
        </p:spPr>
        <p:txBody>
          <a:bodyPr/>
          <a:lstStyle>
            <a:lvl1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1pPr>
            <a:lvl2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2pPr>
            <a:lvl3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3pPr>
            <a:lvl4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4pPr>
            <a:lvl5pPr>
              <a:buClr>
                <a:srgbClr val="FDBF38"/>
              </a:buClr>
              <a:defRPr b="0" i="0">
                <a:latin typeface="Roboto Light" charset="0"/>
                <a:ea typeface="Roboto Light" charset="0"/>
                <a:cs typeface="Roboto Light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DBF38"/>
              </a:buClr>
              <a:buSzTx/>
              <a:buFont typeface="Arial"/>
              <a:buNone/>
              <a:tabLst/>
              <a:defRPr/>
            </a:pPr>
            <a:r>
              <a:rPr lang="en-US" dirty="0"/>
              <a:t>Picture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11648"/>
            <a:ext cx="3245069" cy="369556"/>
          </a:xfrm>
        </p:spPr>
        <p:txBody>
          <a:bodyPr anchor="t"/>
          <a:lstStyle>
            <a:lvl1pPr marL="0" indent="0">
              <a:buNone/>
              <a:defRPr sz="2400" b="0" i="0">
                <a:latin typeface="Roboto Medium" charset="0"/>
                <a:ea typeface="Roboto Medium" charset="0"/>
                <a:cs typeface="Roboto Medium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1"/>
          </p:nvPr>
        </p:nvSpPr>
        <p:spPr>
          <a:xfrm>
            <a:off x="838200" y="2566116"/>
            <a:ext cx="3245069" cy="2389845"/>
          </a:xfrm>
        </p:spPr>
        <p:txBody>
          <a:bodyPr anchor="t">
            <a:normAutofit/>
          </a:bodyPr>
          <a:lstStyle>
            <a:lvl1pPr marL="0" indent="0">
              <a:buNone/>
              <a:defRPr sz="2200" b="0" i="0">
                <a:latin typeface="Roboto Light" charset="0"/>
                <a:ea typeface="Roboto Light" charset="0"/>
                <a:cs typeface="Roboto Light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2"/>
          </p:nvPr>
        </p:nvSpPr>
        <p:spPr>
          <a:xfrm>
            <a:off x="4314497" y="2011648"/>
            <a:ext cx="3245069" cy="369556"/>
          </a:xfrm>
        </p:spPr>
        <p:txBody>
          <a:bodyPr anchor="t"/>
          <a:lstStyle>
            <a:lvl1pPr marL="0" indent="0">
              <a:buNone/>
              <a:defRPr sz="2400" b="0" i="0">
                <a:latin typeface="Roboto Medium" charset="0"/>
                <a:ea typeface="Roboto Medium" charset="0"/>
                <a:cs typeface="Roboto Medium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type="body" idx="13"/>
          </p:nvPr>
        </p:nvSpPr>
        <p:spPr>
          <a:xfrm>
            <a:off x="4314497" y="2566116"/>
            <a:ext cx="3245069" cy="2389845"/>
          </a:xfrm>
        </p:spPr>
        <p:txBody>
          <a:bodyPr anchor="t">
            <a:normAutofit/>
          </a:bodyPr>
          <a:lstStyle>
            <a:lvl1pPr marL="0" indent="0">
              <a:buNone/>
              <a:defRPr sz="2200" b="0" i="0">
                <a:latin typeface="Roboto Light" charset="0"/>
                <a:ea typeface="Roboto Light" charset="0"/>
                <a:cs typeface="Roboto Light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28" name="Freeform 27"/>
          <p:cNvSpPr/>
          <p:nvPr userDrawn="1"/>
        </p:nvSpPr>
        <p:spPr>
          <a:xfrm rot="5400000">
            <a:off x="176790" y="563872"/>
            <a:ext cx="484618" cy="838200"/>
          </a:xfrm>
          <a:custGeom>
            <a:avLst/>
            <a:gdLst>
              <a:gd name="connsiteX0" fmla="*/ 0 w 484618"/>
              <a:gd name="connsiteY0" fmla="*/ 838200 h 838200"/>
              <a:gd name="connsiteX1" fmla="*/ 0 w 484618"/>
              <a:gd name="connsiteY1" fmla="*/ 353583 h 838200"/>
              <a:gd name="connsiteX2" fmla="*/ 1 w 484618"/>
              <a:gd name="connsiteY2" fmla="*/ 353583 h 838200"/>
              <a:gd name="connsiteX3" fmla="*/ 1 w 484618"/>
              <a:gd name="connsiteY3" fmla="*/ 0 h 838200"/>
              <a:gd name="connsiteX4" fmla="*/ 484616 w 484618"/>
              <a:gd name="connsiteY4" fmla="*/ 353583 h 838200"/>
              <a:gd name="connsiteX5" fmla="*/ 484618 w 484618"/>
              <a:gd name="connsiteY5" fmla="*/ 353583 h 838200"/>
              <a:gd name="connsiteX6" fmla="*/ 484618 w 484618"/>
              <a:gd name="connsiteY6" fmla="*/ 353584 h 838200"/>
              <a:gd name="connsiteX7" fmla="*/ 484618 w 484618"/>
              <a:gd name="connsiteY7" fmla="*/ 353584 h 838200"/>
              <a:gd name="connsiteX8" fmla="*/ 484618 w 484618"/>
              <a:gd name="connsiteY8" fmla="*/ 353584 h 838200"/>
              <a:gd name="connsiteX9" fmla="*/ 484618 w 484618"/>
              <a:gd name="connsiteY9" fmla="*/ 838200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84618" h="838200">
                <a:moveTo>
                  <a:pt x="0" y="838200"/>
                </a:moveTo>
                <a:lnTo>
                  <a:pt x="0" y="353583"/>
                </a:lnTo>
                <a:lnTo>
                  <a:pt x="1" y="353583"/>
                </a:lnTo>
                <a:lnTo>
                  <a:pt x="1" y="0"/>
                </a:lnTo>
                <a:lnTo>
                  <a:pt x="484616" y="353583"/>
                </a:lnTo>
                <a:lnTo>
                  <a:pt x="484618" y="353583"/>
                </a:lnTo>
                <a:lnTo>
                  <a:pt x="484618" y="353584"/>
                </a:lnTo>
                <a:lnTo>
                  <a:pt x="484618" y="353584"/>
                </a:lnTo>
                <a:lnTo>
                  <a:pt x="484618" y="353584"/>
                </a:lnTo>
                <a:lnTo>
                  <a:pt x="484618" y="8382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770" y="6241548"/>
            <a:ext cx="2983029" cy="292382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838200" y="6256934"/>
            <a:ext cx="16643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9E0E58-A269-6F4E-98EB-51D41951CBAF}" type="slidenum">
              <a:rPr lang="en-US" sz="1100" b="0" i="0" smtClean="0">
                <a:latin typeface="Roboto Light" charset="0"/>
                <a:ea typeface="Roboto Light" charset="0"/>
                <a:cs typeface="Roboto Light" charset="0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ko-KR" altLang="en-US" sz="1100" b="0" i="0" dirty="0">
                <a:latin typeface="Roboto Light" charset="0"/>
                <a:ea typeface="Roboto Light" charset="0"/>
                <a:cs typeface="Roboto Light" charset="0"/>
              </a:rPr>
              <a:t> </a:t>
            </a:r>
            <a:endParaRPr lang="en-US" sz="1100" b="0" i="0" dirty="0">
              <a:latin typeface="Roboto Light" charset="0"/>
              <a:ea typeface="Roboto Light" charset="0"/>
              <a:cs typeface="Robo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6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669776"/>
            <a:ext cx="10515600" cy="7162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11648"/>
            <a:ext cx="3245069" cy="369556"/>
          </a:xfrm>
        </p:spPr>
        <p:txBody>
          <a:bodyPr anchor="t"/>
          <a:lstStyle>
            <a:lvl1pPr marL="0" indent="0">
              <a:buNone/>
              <a:defRPr sz="2400" b="0" i="0">
                <a:latin typeface="Roboto Medium" charset="0"/>
                <a:ea typeface="Roboto Medium" charset="0"/>
                <a:cs typeface="Roboto Medium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1"/>
          </p:nvPr>
        </p:nvSpPr>
        <p:spPr>
          <a:xfrm>
            <a:off x="838200" y="2566116"/>
            <a:ext cx="3245069" cy="2389845"/>
          </a:xfrm>
        </p:spPr>
        <p:txBody>
          <a:bodyPr anchor="t">
            <a:normAutofit/>
          </a:bodyPr>
          <a:lstStyle>
            <a:lvl1pPr marL="0" indent="0">
              <a:buNone/>
              <a:defRPr sz="2200" b="0" i="0">
                <a:latin typeface="Roboto Light" charset="0"/>
                <a:ea typeface="Roboto Light" charset="0"/>
                <a:cs typeface="Roboto Light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2"/>
          </p:nvPr>
        </p:nvSpPr>
        <p:spPr>
          <a:xfrm>
            <a:off x="4473465" y="2011648"/>
            <a:ext cx="3245069" cy="369556"/>
          </a:xfrm>
        </p:spPr>
        <p:txBody>
          <a:bodyPr anchor="t"/>
          <a:lstStyle>
            <a:lvl1pPr marL="0" indent="0">
              <a:buNone/>
              <a:defRPr sz="2400" b="0" i="0">
                <a:latin typeface="Roboto Medium" charset="0"/>
                <a:ea typeface="Roboto Medium" charset="0"/>
                <a:cs typeface="Roboto Medium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4473465" y="2566116"/>
            <a:ext cx="3245069" cy="2389845"/>
          </a:xfrm>
        </p:spPr>
        <p:txBody>
          <a:bodyPr anchor="t">
            <a:normAutofit/>
          </a:bodyPr>
          <a:lstStyle>
            <a:lvl1pPr marL="0" indent="0">
              <a:buNone/>
              <a:defRPr sz="2200" b="0" i="0">
                <a:latin typeface="Roboto Light" charset="0"/>
                <a:ea typeface="Roboto Light" charset="0"/>
                <a:cs typeface="Roboto Light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type="body" idx="14"/>
          </p:nvPr>
        </p:nvSpPr>
        <p:spPr>
          <a:xfrm>
            <a:off x="8108731" y="2011648"/>
            <a:ext cx="3245069" cy="369556"/>
          </a:xfrm>
        </p:spPr>
        <p:txBody>
          <a:bodyPr anchor="t"/>
          <a:lstStyle>
            <a:lvl1pPr marL="0" indent="0">
              <a:buNone/>
              <a:defRPr sz="2400" b="0" i="0">
                <a:latin typeface="Roboto Medium" charset="0"/>
                <a:ea typeface="Roboto Medium" charset="0"/>
                <a:cs typeface="Roboto Medium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15"/>
          </p:nvPr>
        </p:nvSpPr>
        <p:spPr>
          <a:xfrm>
            <a:off x="8108731" y="2566116"/>
            <a:ext cx="3245069" cy="2389845"/>
          </a:xfrm>
        </p:spPr>
        <p:txBody>
          <a:bodyPr anchor="t">
            <a:normAutofit/>
          </a:bodyPr>
          <a:lstStyle>
            <a:lvl1pPr marL="0" indent="0">
              <a:buNone/>
              <a:defRPr sz="2200" b="0" i="0">
                <a:latin typeface="Roboto Light" charset="0"/>
                <a:ea typeface="Roboto Light" charset="0"/>
                <a:cs typeface="Roboto Light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28" name="Freeform 27"/>
          <p:cNvSpPr/>
          <p:nvPr userDrawn="1"/>
        </p:nvSpPr>
        <p:spPr>
          <a:xfrm rot="5400000">
            <a:off x="176790" y="563872"/>
            <a:ext cx="484618" cy="838200"/>
          </a:xfrm>
          <a:custGeom>
            <a:avLst/>
            <a:gdLst>
              <a:gd name="connsiteX0" fmla="*/ 0 w 484618"/>
              <a:gd name="connsiteY0" fmla="*/ 838200 h 838200"/>
              <a:gd name="connsiteX1" fmla="*/ 0 w 484618"/>
              <a:gd name="connsiteY1" fmla="*/ 353583 h 838200"/>
              <a:gd name="connsiteX2" fmla="*/ 1 w 484618"/>
              <a:gd name="connsiteY2" fmla="*/ 353583 h 838200"/>
              <a:gd name="connsiteX3" fmla="*/ 1 w 484618"/>
              <a:gd name="connsiteY3" fmla="*/ 0 h 838200"/>
              <a:gd name="connsiteX4" fmla="*/ 484616 w 484618"/>
              <a:gd name="connsiteY4" fmla="*/ 353583 h 838200"/>
              <a:gd name="connsiteX5" fmla="*/ 484618 w 484618"/>
              <a:gd name="connsiteY5" fmla="*/ 353583 h 838200"/>
              <a:gd name="connsiteX6" fmla="*/ 484618 w 484618"/>
              <a:gd name="connsiteY6" fmla="*/ 353584 h 838200"/>
              <a:gd name="connsiteX7" fmla="*/ 484618 w 484618"/>
              <a:gd name="connsiteY7" fmla="*/ 353584 h 838200"/>
              <a:gd name="connsiteX8" fmla="*/ 484618 w 484618"/>
              <a:gd name="connsiteY8" fmla="*/ 353584 h 838200"/>
              <a:gd name="connsiteX9" fmla="*/ 484618 w 484618"/>
              <a:gd name="connsiteY9" fmla="*/ 838200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84618" h="838200">
                <a:moveTo>
                  <a:pt x="0" y="838200"/>
                </a:moveTo>
                <a:lnTo>
                  <a:pt x="0" y="353583"/>
                </a:lnTo>
                <a:lnTo>
                  <a:pt x="1" y="353583"/>
                </a:lnTo>
                <a:lnTo>
                  <a:pt x="1" y="0"/>
                </a:lnTo>
                <a:lnTo>
                  <a:pt x="484616" y="353583"/>
                </a:lnTo>
                <a:lnTo>
                  <a:pt x="484618" y="353583"/>
                </a:lnTo>
                <a:lnTo>
                  <a:pt x="484618" y="353584"/>
                </a:lnTo>
                <a:lnTo>
                  <a:pt x="484618" y="353584"/>
                </a:lnTo>
                <a:lnTo>
                  <a:pt x="484618" y="353584"/>
                </a:lnTo>
                <a:lnTo>
                  <a:pt x="484618" y="8382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770" y="6241548"/>
            <a:ext cx="2983029" cy="292382"/>
          </a:xfrm>
          <a:prstGeom prst="rect">
            <a:avLst/>
          </a:prstGeom>
        </p:spPr>
      </p:pic>
      <p:sp>
        <p:nvSpPr>
          <p:cNvPr id="13" name="TextBox 12"/>
          <p:cNvSpPr txBox="1"/>
          <p:nvPr userDrawn="1"/>
        </p:nvSpPr>
        <p:spPr>
          <a:xfrm>
            <a:off x="838200" y="6256934"/>
            <a:ext cx="16643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9E0E58-A269-6F4E-98EB-51D41951CBAF}" type="slidenum">
              <a:rPr lang="en-US" sz="1100" b="0" i="0" smtClean="0">
                <a:latin typeface="Roboto Light" charset="0"/>
                <a:ea typeface="Roboto Light" charset="0"/>
                <a:cs typeface="Roboto Light" charset="0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ko-KR" altLang="en-US" sz="1100" b="0" i="0" dirty="0">
                <a:latin typeface="Roboto Light" charset="0"/>
                <a:ea typeface="Roboto Light" charset="0"/>
                <a:cs typeface="Roboto Light" charset="0"/>
              </a:rPr>
              <a:t> </a:t>
            </a:r>
            <a:endParaRPr lang="en-US" sz="1100" b="0" i="0" dirty="0">
              <a:latin typeface="Roboto Light" charset="0"/>
              <a:ea typeface="Roboto Light" charset="0"/>
              <a:cs typeface="Robo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2388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669776"/>
            <a:ext cx="10515600" cy="7162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graphicFrame>
        <p:nvGraphicFramePr>
          <p:cNvPr id="17" name="Shape 257"/>
          <p:cNvGraphicFramePr/>
          <p:nvPr userDrawn="1">
            <p:extLst>
              <p:ext uri="{D42A27DB-BD31-4B8C-83A1-F6EECF244321}">
                <p14:modId xmlns:p14="http://schemas.microsoft.com/office/powerpoint/2010/main" val="1229009274"/>
              </p:ext>
            </p:extLst>
          </p:nvPr>
        </p:nvGraphicFramePr>
        <p:xfrm>
          <a:off x="838200" y="2249942"/>
          <a:ext cx="5610600" cy="2676525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402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2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2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2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60250"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solidFill>
                          <a:schemeClr val="bg1"/>
                        </a:solidFill>
                        <a:latin typeface="Roboto" charset="0"/>
                        <a:ea typeface="Roboto" charset="0"/>
                        <a:cs typeface="Roboto" charset="0"/>
                        <a:sym typeface="Karla"/>
                      </a:endParaRPr>
                    </a:p>
                  </a:txBody>
                  <a:tcPr marL="91425" marR="91425" marT="68575" marB="68575" anchor="ctr">
                    <a:lnL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C3C4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>
                          <a:solidFill>
                            <a:schemeClr val="bg1"/>
                          </a:solidFill>
                          <a:latin typeface="Roboto" charset="0"/>
                          <a:ea typeface="Roboto" charset="0"/>
                          <a:cs typeface="Roboto" charset="0"/>
                          <a:sym typeface="Karla"/>
                        </a:rPr>
                        <a:t>A</a:t>
                      </a:r>
                      <a:endParaRPr sz="1100" dirty="0">
                        <a:solidFill>
                          <a:schemeClr val="bg1"/>
                        </a:solidFill>
                        <a:latin typeface="Roboto" charset="0"/>
                        <a:ea typeface="Roboto" charset="0"/>
                        <a:cs typeface="Roboto" charset="0"/>
                        <a:sym typeface="Karla"/>
                      </a:endParaRPr>
                    </a:p>
                  </a:txBody>
                  <a:tcPr marL="91425" marR="91425" marT="68575" marB="68575" anchor="ctr">
                    <a:lnL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C3C4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>
                          <a:solidFill>
                            <a:schemeClr val="bg1"/>
                          </a:solidFill>
                          <a:latin typeface="Roboto" charset="0"/>
                          <a:ea typeface="Roboto" charset="0"/>
                          <a:cs typeface="Roboto" charset="0"/>
                          <a:sym typeface="Karla"/>
                        </a:rPr>
                        <a:t>B</a:t>
                      </a:r>
                      <a:endParaRPr sz="1100" dirty="0">
                        <a:solidFill>
                          <a:schemeClr val="bg1"/>
                        </a:solidFill>
                        <a:latin typeface="Roboto" charset="0"/>
                        <a:ea typeface="Roboto" charset="0"/>
                        <a:cs typeface="Roboto" charset="0"/>
                        <a:sym typeface="Karla"/>
                      </a:endParaRPr>
                    </a:p>
                  </a:txBody>
                  <a:tcPr marL="91425" marR="91425" marT="68575" marB="68575" anchor="ctr">
                    <a:lnL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C3C4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>
                          <a:solidFill>
                            <a:schemeClr val="bg1"/>
                          </a:solidFill>
                          <a:latin typeface="Roboto" charset="0"/>
                          <a:ea typeface="Roboto" charset="0"/>
                          <a:cs typeface="Roboto" charset="0"/>
                          <a:sym typeface="Karla"/>
                        </a:rPr>
                        <a:t>C</a:t>
                      </a:r>
                      <a:endParaRPr sz="1100" dirty="0">
                        <a:solidFill>
                          <a:schemeClr val="bg1"/>
                        </a:solidFill>
                        <a:latin typeface="Roboto" charset="0"/>
                        <a:ea typeface="Roboto" charset="0"/>
                        <a:cs typeface="Roboto" charset="0"/>
                        <a:sym typeface="Karla"/>
                      </a:endParaRPr>
                    </a:p>
                  </a:txBody>
                  <a:tcPr marL="91425" marR="91425" marT="68575" marB="68575" anchor="ctr">
                    <a:lnL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C3C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5425">
                <a:tc>
                  <a:txBody>
                    <a:bodyPr/>
                    <a:lstStyle/>
                    <a:p>
                      <a:pPr marL="0" lvl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>
                          <a:solidFill>
                            <a:srgbClr val="3C3C43"/>
                          </a:solidFill>
                          <a:latin typeface="Roboto" charset="0"/>
                          <a:ea typeface="Roboto" charset="0"/>
                          <a:cs typeface="Roboto" charset="0"/>
                          <a:sym typeface="Karla"/>
                        </a:rPr>
                        <a:t>Yellow</a:t>
                      </a:r>
                      <a:endParaRPr sz="1100" dirty="0">
                        <a:solidFill>
                          <a:srgbClr val="3C3C43"/>
                        </a:solidFill>
                        <a:latin typeface="Roboto" charset="0"/>
                        <a:ea typeface="Roboto" charset="0"/>
                        <a:cs typeface="Roboto" charset="0"/>
                        <a:sym typeface="Karla"/>
                      </a:endParaRPr>
                    </a:p>
                  </a:txBody>
                  <a:tcPr marL="91425" marR="91425" marT="68575" marB="68575" anchor="ctr">
                    <a:lnL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dirty="0">
                          <a:solidFill>
                            <a:srgbClr val="3C3C43"/>
                          </a:solidFill>
                          <a:latin typeface="Roboto" charset="0"/>
                          <a:ea typeface="Roboto" charset="0"/>
                          <a:cs typeface="Roboto" charset="0"/>
                          <a:sym typeface="Karla"/>
                        </a:rPr>
                        <a:t>10</a:t>
                      </a:r>
                      <a:endParaRPr sz="1100" b="1" dirty="0">
                        <a:solidFill>
                          <a:srgbClr val="3C3C43"/>
                        </a:solidFill>
                        <a:latin typeface="Roboto" charset="0"/>
                        <a:ea typeface="Roboto" charset="0"/>
                        <a:cs typeface="Roboto" charset="0"/>
                        <a:sym typeface="Karla"/>
                      </a:endParaRPr>
                    </a:p>
                  </a:txBody>
                  <a:tcPr marL="91425" marR="91425" marT="68575" marB="68575" anchor="ctr">
                    <a:lnL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dirty="0">
                          <a:solidFill>
                            <a:srgbClr val="3C3C43"/>
                          </a:solidFill>
                          <a:latin typeface="Roboto" charset="0"/>
                          <a:ea typeface="Roboto" charset="0"/>
                          <a:cs typeface="Roboto" charset="0"/>
                          <a:sym typeface="Karla"/>
                        </a:rPr>
                        <a:t>20</a:t>
                      </a:r>
                      <a:endParaRPr sz="1100" b="1" dirty="0">
                        <a:solidFill>
                          <a:srgbClr val="3C3C43"/>
                        </a:solidFill>
                        <a:latin typeface="Roboto" charset="0"/>
                        <a:ea typeface="Roboto" charset="0"/>
                        <a:cs typeface="Roboto" charset="0"/>
                        <a:sym typeface="Karla"/>
                      </a:endParaRPr>
                    </a:p>
                  </a:txBody>
                  <a:tcPr marL="91425" marR="91425" marT="68575" marB="68575" anchor="ctr">
                    <a:lnL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dirty="0">
                          <a:solidFill>
                            <a:srgbClr val="3C3C43"/>
                          </a:solidFill>
                          <a:latin typeface="Roboto" charset="0"/>
                          <a:ea typeface="Roboto" charset="0"/>
                          <a:cs typeface="Roboto" charset="0"/>
                          <a:sym typeface="Karla"/>
                        </a:rPr>
                        <a:t>7</a:t>
                      </a:r>
                      <a:endParaRPr sz="1100" b="1" dirty="0">
                        <a:solidFill>
                          <a:srgbClr val="3C3C43"/>
                        </a:solidFill>
                        <a:latin typeface="Roboto" charset="0"/>
                        <a:ea typeface="Roboto" charset="0"/>
                        <a:cs typeface="Roboto" charset="0"/>
                        <a:sym typeface="Karla"/>
                      </a:endParaRPr>
                    </a:p>
                  </a:txBody>
                  <a:tcPr marL="91425" marR="91425" marT="68575" marB="68575" anchor="ctr">
                    <a:lnL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5425">
                <a:tc>
                  <a:txBody>
                    <a:bodyPr/>
                    <a:lstStyle/>
                    <a:p>
                      <a:pPr marL="0" lvl="0" indent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dirty="0">
                          <a:solidFill>
                            <a:srgbClr val="3C3C43"/>
                          </a:solidFill>
                          <a:latin typeface="Roboto" charset="0"/>
                          <a:ea typeface="Roboto" charset="0"/>
                          <a:cs typeface="Roboto" charset="0"/>
                          <a:sym typeface="Karla"/>
                        </a:rPr>
                        <a:t>Blue</a:t>
                      </a:r>
                      <a:endParaRPr sz="1100" dirty="0">
                        <a:solidFill>
                          <a:srgbClr val="3C3C43"/>
                        </a:solidFill>
                        <a:latin typeface="Roboto" charset="0"/>
                        <a:ea typeface="Roboto" charset="0"/>
                        <a:cs typeface="Roboto" charset="0"/>
                        <a:sym typeface="Karla"/>
                      </a:endParaRPr>
                    </a:p>
                  </a:txBody>
                  <a:tcPr marL="91425" marR="91425" marT="68575" marB="68575" anchor="ctr">
                    <a:lnL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dirty="0">
                          <a:solidFill>
                            <a:srgbClr val="3C3C43"/>
                          </a:solidFill>
                          <a:latin typeface="Roboto" charset="0"/>
                          <a:ea typeface="Roboto" charset="0"/>
                          <a:cs typeface="Roboto" charset="0"/>
                          <a:sym typeface="Karla"/>
                        </a:rPr>
                        <a:t>30</a:t>
                      </a:r>
                      <a:endParaRPr sz="1100" b="1" dirty="0">
                        <a:solidFill>
                          <a:srgbClr val="3C3C43"/>
                        </a:solidFill>
                        <a:latin typeface="Roboto" charset="0"/>
                        <a:ea typeface="Roboto" charset="0"/>
                        <a:cs typeface="Roboto" charset="0"/>
                        <a:sym typeface="Karla"/>
                      </a:endParaRPr>
                    </a:p>
                  </a:txBody>
                  <a:tcPr marL="91425" marR="91425" marT="68575" marB="68575" anchor="ctr">
                    <a:lnL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dirty="0">
                          <a:solidFill>
                            <a:srgbClr val="3C3C43"/>
                          </a:solidFill>
                          <a:latin typeface="Roboto" charset="0"/>
                          <a:ea typeface="Roboto" charset="0"/>
                          <a:cs typeface="Roboto" charset="0"/>
                          <a:sym typeface="Karla"/>
                        </a:rPr>
                        <a:t>15</a:t>
                      </a:r>
                      <a:endParaRPr sz="1100" b="1" dirty="0">
                        <a:solidFill>
                          <a:srgbClr val="3C3C43"/>
                        </a:solidFill>
                        <a:latin typeface="Roboto" charset="0"/>
                        <a:ea typeface="Roboto" charset="0"/>
                        <a:cs typeface="Roboto" charset="0"/>
                        <a:sym typeface="Karla"/>
                      </a:endParaRPr>
                    </a:p>
                  </a:txBody>
                  <a:tcPr marL="91425" marR="91425" marT="68575" marB="68575" anchor="ctr">
                    <a:lnL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dirty="0">
                          <a:solidFill>
                            <a:srgbClr val="3C3C43"/>
                          </a:solidFill>
                          <a:latin typeface="Roboto" charset="0"/>
                          <a:ea typeface="Roboto" charset="0"/>
                          <a:cs typeface="Roboto" charset="0"/>
                          <a:sym typeface="Karla"/>
                        </a:rPr>
                        <a:t>10</a:t>
                      </a:r>
                      <a:endParaRPr sz="1100" b="1" dirty="0">
                        <a:solidFill>
                          <a:srgbClr val="3C3C43"/>
                        </a:solidFill>
                        <a:latin typeface="Roboto" charset="0"/>
                        <a:ea typeface="Roboto" charset="0"/>
                        <a:cs typeface="Roboto" charset="0"/>
                        <a:sym typeface="Karla"/>
                      </a:endParaRPr>
                    </a:p>
                  </a:txBody>
                  <a:tcPr marL="91425" marR="91425" marT="68575" marB="68575" anchor="ctr">
                    <a:lnL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5425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3C3C43"/>
                          </a:solidFill>
                          <a:latin typeface="Roboto" charset="0"/>
                          <a:ea typeface="Roboto" charset="0"/>
                          <a:cs typeface="Roboto" charset="0"/>
                          <a:sym typeface="Karla"/>
                        </a:rPr>
                        <a:t>Orange</a:t>
                      </a:r>
                      <a:endParaRPr sz="1100">
                        <a:solidFill>
                          <a:srgbClr val="3C3C43"/>
                        </a:solidFill>
                        <a:latin typeface="Roboto" charset="0"/>
                        <a:ea typeface="Roboto" charset="0"/>
                        <a:cs typeface="Roboto" charset="0"/>
                        <a:sym typeface="Karla"/>
                      </a:endParaRPr>
                    </a:p>
                  </a:txBody>
                  <a:tcPr marL="91425" marR="91425" marT="68575" marB="68575" anchor="ctr">
                    <a:lnL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dirty="0">
                          <a:solidFill>
                            <a:srgbClr val="3C3C43"/>
                          </a:solidFill>
                          <a:latin typeface="Roboto" charset="0"/>
                          <a:ea typeface="Roboto" charset="0"/>
                          <a:cs typeface="Roboto" charset="0"/>
                          <a:sym typeface="Karla"/>
                        </a:rPr>
                        <a:t>5</a:t>
                      </a:r>
                      <a:endParaRPr sz="1100" b="1" dirty="0">
                        <a:solidFill>
                          <a:srgbClr val="3C3C43"/>
                        </a:solidFill>
                        <a:latin typeface="Roboto" charset="0"/>
                        <a:ea typeface="Roboto" charset="0"/>
                        <a:cs typeface="Roboto" charset="0"/>
                        <a:sym typeface="Karla"/>
                      </a:endParaRPr>
                    </a:p>
                  </a:txBody>
                  <a:tcPr marL="91425" marR="91425" marT="68575" marB="68575" anchor="ctr">
                    <a:lnL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rgbClr val="3C3C43"/>
                          </a:solidFill>
                          <a:latin typeface="Roboto" charset="0"/>
                          <a:ea typeface="Roboto" charset="0"/>
                          <a:cs typeface="Roboto" charset="0"/>
                          <a:sym typeface="Karla"/>
                        </a:rPr>
                        <a:t>24</a:t>
                      </a:r>
                      <a:endParaRPr sz="1100" b="1">
                        <a:solidFill>
                          <a:srgbClr val="3C3C43"/>
                        </a:solidFill>
                        <a:latin typeface="Roboto" charset="0"/>
                        <a:ea typeface="Roboto" charset="0"/>
                        <a:cs typeface="Roboto" charset="0"/>
                        <a:sym typeface="Karla"/>
                      </a:endParaRPr>
                    </a:p>
                  </a:txBody>
                  <a:tcPr marL="91425" marR="91425" marT="68575" marB="68575" anchor="ctr">
                    <a:lnL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dirty="0">
                          <a:solidFill>
                            <a:srgbClr val="3C3C43"/>
                          </a:solidFill>
                          <a:latin typeface="Roboto" charset="0"/>
                          <a:ea typeface="Roboto" charset="0"/>
                          <a:cs typeface="Roboto" charset="0"/>
                          <a:sym typeface="Karla"/>
                        </a:rPr>
                        <a:t>16</a:t>
                      </a:r>
                      <a:endParaRPr sz="1100" b="1" dirty="0">
                        <a:solidFill>
                          <a:srgbClr val="3C3C43"/>
                        </a:solidFill>
                        <a:latin typeface="Roboto" charset="0"/>
                        <a:ea typeface="Roboto" charset="0"/>
                        <a:cs typeface="Roboto" charset="0"/>
                        <a:sym typeface="Karla"/>
                      </a:endParaRPr>
                    </a:p>
                  </a:txBody>
                  <a:tcPr marL="91425" marR="91425" marT="68575" marB="68575" anchor="ctr">
                    <a:lnL w="12700" cap="flat" cmpd="sng" algn="ctr">
                      <a:solidFill>
                        <a:srgbClr val="F5F5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8" name="Freeform 17"/>
          <p:cNvSpPr/>
          <p:nvPr userDrawn="1"/>
        </p:nvSpPr>
        <p:spPr>
          <a:xfrm rot="5400000">
            <a:off x="176790" y="563872"/>
            <a:ext cx="484618" cy="838200"/>
          </a:xfrm>
          <a:custGeom>
            <a:avLst/>
            <a:gdLst>
              <a:gd name="connsiteX0" fmla="*/ 0 w 484618"/>
              <a:gd name="connsiteY0" fmla="*/ 838200 h 838200"/>
              <a:gd name="connsiteX1" fmla="*/ 0 w 484618"/>
              <a:gd name="connsiteY1" fmla="*/ 353583 h 838200"/>
              <a:gd name="connsiteX2" fmla="*/ 1 w 484618"/>
              <a:gd name="connsiteY2" fmla="*/ 353583 h 838200"/>
              <a:gd name="connsiteX3" fmla="*/ 1 w 484618"/>
              <a:gd name="connsiteY3" fmla="*/ 0 h 838200"/>
              <a:gd name="connsiteX4" fmla="*/ 484616 w 484618"/>
              <a:gd name="connsiteY4" fmla="*/ 353583 h 838200"/>
              <a:gd name="connsiteX5" fmla="*/ 484618 w 484618"/>
              <a:gd name="connsiteY5" fmla="*/ 353583 h 838200"/>
              <a:gd name="connsiteX6" fmla="*/ 484618 w 484618"/>
              <a:gd name="connsiteY6" fmla="*/ 353584 h 838200"/>
              <a:gd name="connsiteX7" fmla="*/ 484618 w 484618"/>
              <a:gd name="connsiteY7" fmla="*/ 353584 h 838200"/>
              <a:gd name="connsiteX8" fmla="*/ 484618 w 484618"/>
              <a:gd name="connsiteY8" fmla="*/ 353584 h 838200"/>
              <a:gd name="connsiteX9" fmla="*/ 484618 w 484618"/>
              <a:gd name="connsiteY9" fmla="*/ 838200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84618" h="838200">
                <a:moveTo>
                  <a:pt x="0" y="838200"/>
                </a:moveTo>
                <a:lnTo>
                  <a:pt x="0" y="353583"/>
                </a:lnTo>
                <a:lnTo>
                  <a:pt x="1" y="353583"/>
                </a:lnTo>
                <a:lnTo>
                  <a:pt x="1" y="0"/>
                </a:lnTo>
                <a:lnTo>
                  <a:pt x="484616" y="353583"/>
                </a:lnTo>
                <a:lnTo>
                  <a:pt x="484618" y="353583"/>
                </a:lnTo>
                <a:lnTo>
                  <a:pt x="484618" y="353584"/>
                </a:lnTo>
                <a:lnTo>
                  <a:pt x="484618" y="353584"/>
                </a:lnTo>
                <a:lnTo>
                  <a:pt x="484618" y="353584"/>
                </a:lnTo>
                <a:lnTo>
                  <a:pt x="484618" y="8382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770" y="6241548"/>
            <a:ext cx="2983029" cy="292382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838200" y="6256934"/>
            <a:ext cx="16643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9E0E58-A269-6F4E-98EB-51D41951CBAF}" type="slidenum">
              <a:rPr lang="en-US" sz="1100" b="0" i="0" smtClean="0">
                <a:latin typeface="Roboto Light" charset="0"/>
                <a:ea typeface="Roboto Light" charset="0"/>
                <a:cs typeface="Roboto Light" charset="0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ko-KR" altLang="en-US" sz="1100" b="0" i="0" dirty="0">
                <a:latin typeface="Roboto Light" charset="0"/>
                <a:ea typeface="Roboto Light" charset="0"/>
                <a:cs typeface="Roboto Light" charset="0"/>
              </a:rPr>
              <a:t> </a:t>
            </a:r>
            <a:endParaRPr lang="en-US" sz="1100" b="0" i="0" dirty="0">
              <a:latin typeface="Roboto Light" charset="0"/>
              <a:ea typeface="Roboto Light" charset="0"/>
              <a:cs typeface="Robo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055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8200" y="669776"/>
            <a:ext cx="10515600" cy="7162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Freeform 11"/>
          <p:cNvSpPr/>
          <p:nvPr userDrawn="1"/>
        </p:nvSpPr>
        <p:spPr>
          <a:xfrm rot="5400000">
            <a:off x="176790" y="563872"/>
            <a:ext cx="484618" cy="838200"/>
          </a:xfrm>
          <a:custGeom>
            <a:avLst/>
            <a:gdLst>
              <a:gd name="connsiteX0" fmla="*/ 0 w 484618"/>
              <a:gd name="connsiteY0" fmla="*/ 838200 h 838200"/>
              <a:gd name="connsiteX1" fmla="*/ 0 w 484618"/>
              <a:gd name="connsiteY1" fmla="*/ 353583 h 838200"/>
              <a:gd name="connsiteX2" fmla="*/ 1 w 484618"/>
              <a:gd name="connsiteY2" fmla="*/ 353583 h 838200"/>
              <a:gd name="connsiteX3" fmla="*/ 1 w 484618"/>
              <a:gd name="connsiteY3" fmla="*/ 0 h 838200"/>
              <a:gd name="connsiteX4" fmla="*/ 484616 w 484618"/>
              <a:gd name="connsiteY4" fmla="*/ 353583 h 838200"/>
              <a:gd name="connsiteX5" fmla="*/ 484618 w 484618"/>
              <a:gd name="connsiteY5" fmla="*/ 353583 h 838200"/>
              <a:gd name="connsiteX6" fmla="*/ 484618 w 484618"/>
              <a:gd name="connsiteY6" fmla="*/ 353584 h 838200"/>
              <a:gd name="connsiteX7" fmla="*/ 484618 w 484618"/>
              <a:gd name="connsiteY7" fmla="*/ 353584 h 838200"/>
              <a:gd name="connsiteX8" fmla="*/ 484618 w 484618"/>
              <a:gd name="connsiteY8" fmla="*/ 353584 h 838200"/>
              <a:gd name="connsiteX9" fmla="*/ 484618 w 484618"/>
              <a:gd name="connsiteY9" fmla="*/ 838200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84618" h="838200">
                <a:moveTo>
                  <a:pt x="0" y="838200"/>
                </a:moveTo>
                <a:lnTo>
                  <a:pt x="0" y="353583"/>
                </a:lnTo>
                <a:lnTo>
                  <a:pt x="1" y="353583"/>
                </a:lnTo>
                <a:lnTo>
                  <a:pt x="1" y="0"/>
                </a:lnTo>
                <a:lnTo>
                  <a:pt x="484616" y="353583"/>
                </a:lnTo>
                <a:lnTo>
                  <a:pt x="484618" y="353583"/>
                </a:lnTo>
                <a:lnTo>
                  <a:pt x="484618" y="353584"/>
                </a:lnTo>
                <a:lnTo>
                  <a:pt x="484618" y="353584"/>
                </a:lnTo>
                <a:lnTo>
                  <a:pt x="484618" y="353584"/>
                </a:lnTo>
                <a:lnTo>
                  <a:pt x="484618" y="8382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770" y="6241548"/>
            <a:ext cx="2983029" cy="292382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838200" y="6256934"/>
            <a:ext cx="16643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9E0E58-A269-6F4E-98EB-51D41951CBAF}" type="slidenum">
              <a:rPr lang="en-US" sz="1100" b="0" i="0" smtClean="0">
                <a:latin typeface="Roboto Light" charset="0"/>
                <a:ea typeface="Roboto Light" charset="0"/>
                <a:cs typeface="Roboto Light" charset="0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ko-KR" altLang="en-US" sz="1100" b="0" i="0" dirty="0">
                <a:latin typeface="Roboto Light" charset="0"/>
                <a:ea typeface="Roboto Light" charset="0"/>
                <a:cs typeface="Roboto Light" charset="0"/>
              </a:rPr>
              <a:t> </a:t>
            </a:r>
            <a:endParaRPr lang="en-US" sz="1100" b="0" i="0" dirty="0">
              <a:latin typeface="Roboto Light" charset="0"/>
              <a:ea typeface="Roboto Light" charset="0"/>
              <a:cs typeface="Robo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036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/>
          <p:nvPr userDrawn="1"/>
        </p:nvSpPr>
        <p:spPr>
          <a:xfrm rot="5400000">
            <a:off x="176790" y="563872"/>
            <a:ext cx="484618" cy="838200"/>
          </a:xfrm>
          <a:custGeom>
            <a:avLst/>
            <a:gdLst>
              <a:gd name="connsiteX0" fmla="*/ 0 w 484618"/>
              <a:gd name="connsiteY0" fmla="*/ 838200 h 838200"/>
              <a:gd name="connsiteX1" fmla="*/ 0 w 484618"/>
              <a:gd name="connsiteY1" fmla="*/ 353583 h 838200"/>
              <a:gd name="connsiteX2" fmla="*/ 1 w 484618"/>
              <a:gd name="connsiteY2" fmla="*/ 353583 h 838200"/>
              <a:gd name="connsiteX3" fmla="*/ 1 w 484618"/>
              <a:gd name="connsiteY3" fmla="*/ 0 h 838200"/>
              <a:gd name="connsiteX4" fmla="*/ 484616 w 484618"/>
              <a:gd name="connsiteY4" fmla="*/ 353583 h 838200"/>
              <a:gd name="connsiteX5" fmla="*/ 484618 w 484618"/>
              <a:gd name="connsiteY5" fmla="*/ 353583 h 838200"/>
              <a:gd name="connsiteX6" fmla="*/ 484618 w 484618"/>
              <a:gd name="connsiteY6" fmla="*/ 353584 h 838200"/>
              <a:gd name="connsiteX7" fmla="*/ 484618 w 484618"/>
              <a:gd name="connsiteY7" fmla="*/ 353584 h 838200"/>
              <a:gd name="connsiteX8" fmla="*/ 484618 w 484618"/>
              <a:gd name="connsiteY8" fmla="*/ 353584 h 838200"/>
              <a:gd name="connsiteX9" fmla="*/ 484618 w 484618"/>
              <a:gd name="connsiteY9" fmla="*/ 838200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84618" h="838200">
                <a:moveTo>
                  <a:pt x="0" y="838200"/>
                </a:moveTo>
                <a:lnTo>
                  <a:pt x="0" y="353583"/>
                </a:lnTo>
                <a:lnTo>
                  <a:pt x="1" y="353583"/>
                </a:lnTo>
                <a:lnTo>
                  <a:pt x="1" y="0"/>
                </a:lnTo>
                <a:lnTo>
                  <a:pt x="484616" y="353583"/>
                </a:lnTo>
                <a:lnTo>
                  <a:pt x="484618" y="353583"/>
                </a:lnTo>
                <a:lnTo>
                  <a:pt x="484618" y="353584"/>
                </a:lnTo>
                <a:lnTo>
                  <a:pt x="484618" y="353584"/>
                </a:lnTo>
                <a:lnTo>
                  <a:pt x="484618" y="353584"/>
                </a:lnTo>
                <a:lnTo>
                  <a:pt x="484618" y="8382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770" y="6241548"/>
            <a:ext cx="2983029" cy="292382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838200" y="6256934"/>
            <a:ext cx="16643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9E0E58-A269-6F4E-98EB-51D41951CBAF}" type="slidenum">
              <a:rPr lang="en-US" sz="1100" b="0" i="0" smtClean="0">
                <a:latin typeface="Roboto Light" charset="0"/>
                <a:ea typeface="Roboto Light" charset="0"/>
                <a:cs typeface="Roboto Light" charset="0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ko-KR" altLang="en-US" sz="1100" b="0" i="0" dirty="0">
                <a:latin typeface="Roboto Light" charset="0"/>
                <a:ea typeface="Roboto Light" charset="0"/>
                <a:cs typeface="Roboto Light" charset="0"/>
              </a:rPr>
              <a:t> </a:t>
            </a:r>
            <a:endParaRPr lang="en-US" sz="1100" b="0" i="0" dirty="0">
              <a:latin typeface="Roboto Light" charset="0"/>
              <a:ea typeface="Roboto Light" charset="0"/>
              <a:cs typeface="Robo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2049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770" y="6241548"/>
            <a:ext cx="2983029" cy="292382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838200" y="6256934"/>
            <a:ext cx="16643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9E0E58-A269-6F4E-98EB-51D41951CBAF}" type="slidenum">
              <a:rPr lang="en-US" sz="1100" b="0" i="0" smtClean="0">
                <a:latin typeface="Roboto Light" charset="0"/>
                <a:ea typeface="Roboto Light" charset="0"/>
                <a:cs typeface="Roboto Light" charset="0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ko-KR" altLang="en-US" sz="1100" b="0" i="0" dirty="0">
                <a:latin typeface="Roboto Light" charset="0"/>
                <a:ea typeface="Roboto Light" charset="0"/>
                <a:cs typeface="Roboto Light" charset="0"/>
              </a:rPr>
              <a:t> </a:t>
            </a:r>
            <a:endParaRPr lang="en-US" sz="1100" b="0" i="0" dirty="0">
              <a:latin typeface="Roboto Light" charset="0"/>
              <a:ea typeface="Roboto Light" charset="0"/>
              <a:cs typeface="Robo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36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620551"/>
          </a:xfrm>
        </p:spPr>
        <p:txBody>
          <a:bodyPr/>
          <a:lstStyle>
            <a:lvl1pPr>
              <a:buClr>
                <a:srgbClr val="FDBF38"/>
              </a:buClr>
              <a:defRPr sz="3200" b="0" i="0">
                <a:latin typeface="Roboto Light" charset="0"/>
                <a:ea typeface="Roboto Light" charset="0"/>
                <a:cs typeface="Roboto Light" charset="0"/>
              </a:defRPr>
            </a:lvl1pPr>
            <a:lvl2pPr>
              <a:buClr>
                <a:srgbClr val="FDBF38"/>
              </a:buClr>
              <a:defRPr sz="2800" b="0" i="0">
                <a:latin typeface="Roboto Light" charset="0"/>
                <a:ea typeface="Roboto Light" charset="0"/>
                <a:cs typeface="Roboto Light" charset="0"/>
              </a:defRPr>
            </a:lvl2pPr>
            <a:lvl3pPr>
              <a:buClr>
                <a:srgbClr val="FDBF38"/>
              </a:buClr>
              <a:defRPr sz="2400" b="0" i="0">
                <a:latin typeface="Roboto Light" charset="0"/>
                <a:ea typeface="Roboto Light" charset="0"/>
                <a:cs typeface="Roboto Light" charset="0"/>
              </a:defRPr>
            </a:lvl3pPr>
            <a:lvl4pPr>
              <a:buClr>
                <a:srgbClr val="FDBF38"/>
              </a:buClr>
              <a:defRPr sz="2000" b="0" i="0">
                <a:latin typeface="Roboto Light" charset="0"/>
                <a:ea typeface="Roboto Light" charset="0"/>
                <a:cs typeface="Roboto Light" charset="0"/>
              </a:defRPr>
            </a:lvl4pPr>
            <a:lvl5pPr>
              <a:buClr>
                <a:srgbClr val="FDBF38"/>
              </a:buClr>
              <a:defRPr sz="2000" b="0" i="0">
                <a:latin typeface="Roboto Light" charset="0"/>
                <a:ea typeface="Roboto Light" charset="0"/>
                <a:cs typeface="Roboto Light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21568"/>
            <a:ext cx="3932237" cy="3486408"/>
          </a:xfrm>
        </p:spPr>
        <p:txBody>
          <a:bodyPr/>
          <a:lstStyle>
            <a:lvl1pPr marL="0" indent="0">
              <a:buNone/>
              <a:defRPr sz="1600" b="0" i="0">
                <a:latin typeface="Roboto Light" charset="0"/>
                <a:ea typeface="Roboto Light" charset="0"/>
                <a:cs typeface="Roboto Light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Freeform 17"/>
          <p:cNvSpPr/>
          <p:nvPr userDrawn="1"/>
        </p:nvSpPr>
        <p:spPr>
          <a:xfrm rot="5400000">
            <a:off x="176790" y="563872"/>
            <a:ext cx="484618" cy="838200"/>
          </a:xfrm>
          <a:custGeom>
            <a:avLst/>
            <a:gdLst>
              <a:gd name="connsiteX0" fmla="*/ 0 w 484618"/>
              <a:gd name="connsiteY0" fmla="*/ 838200 h 838200"/>
              <a:gd name="connsiteX1" fmla="*/ 0 w 484618"/>
              <a:gd name="connsiteY1" fmla="*/ 353583 h 838200"/>
              <a:gd name="connsiteX2" fmla="*/ 1 w 484618"/>
              <a:gd name="connsiteY2" fmla="*/ 353583 h 838200"/>
              <a:gd name="connsiteX3" fmla="*/ 1 w 484618"/>
              <a:gd name="connsiteY3" fmla="*/ 0 h 838200"/>
              <a:gd name="connsiteX4" fmla="*/ 484616 w 484618"/>
              <a:gd name="connsiteY4" fmla="*/ 353583 h 838200"/>
              <a:gd name="connsiteX5" fmla="*/ 484618 w 484618"/>
              <a:gd name="connsiteY5" fmla="*/ 353583 h 838200"/>
              <a:gd name="connsiteX6" fmla="*/ 484618 w 484618"/>
              <a:gd name="connsiteY6" fmla="*/ 353584 h 838200"/>
              <a:gd name="connsiteX7" fmla="*/ 484618 w 484618"/>
              <a:gd name="connsiteY7" fmla="*/ 353584 h 838200"/>
              <a:gd name="connsiteX8" fmla="*/ 484618 w 484618"/>
              <a:gd name="connsiteY8" fmla="*/ 353584 h 838200"/>
              <a:gd name="connsiteX9" fmla="*/ 484618 w 484618"/>
              <a:gd name="connsiteY9" fmla="*/ 838200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84618" h="838200">
                <a:moveTo>
                  <a:pt x="0" y="838200"/>
                </a:moveTo>
                <a:lnTo>
                  <a:pt x="0" y="353583"/>
                </a:lnTo>
                <a:lnTo>
                  <a:pt x="1" y="353583"/>
                </a:lnTo>
                <a:lnTo>
                  <a:pt x="1" y="0"/>
                </a:lnTo>
                <a:lnTo>
                  <a:pt x="484616" y="353583"/>
                </a:lnTo>
                <a:lnTo>
                  <a:pt x="484618" y="353583"/>
                </a:lnTo>
                <a:lnTo>
                  <a:pt x="484618" y="353584"/>
                </a:lnTo>
                <a:lnTo>
                  <a:pt x="484618" y="353584"/>
                </a:lnTo>
                <a:lnTo>
                  <a:pt x="484618" y="353584"/>
                </a:lnTo>
                <a:lnTo>
                  <a:pt x="484618" y="8382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770" y="6241548"/>
            <a:ext cx="2983029" cy="292382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838200" y="6256934"/>
            <a:ext cx="16643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9E0E58-A269-6F4E-98EB-51D41951CBAF}" type="slidenum">
              <a:rPr lang="en-US" sz="1100" b="0" i="0" smtClean="0">
                <a:latin typeface="Roboto Light" charset="0"/>
                <a:ea typeface="Roboto Light" charset="0"/>
                <a:cs typeface="Roboto Light" charset="0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ko-KR" altLang="en-US" sz="1100" b="0" i="0" dirty="0">
                <a:latin typeface="Roboto Light" charset="0"/>
                <a:ea typeface="Roboto Light" charset="0"/>
                <a:cs typeface="Roboto Light" charset="0"/>
              </a:rPr>
              <a:t> </a:t>
            </a:r>
            <a:endParaRPr lang="en-US" sz="1100" b="0" i="0" dirty="0">
              <a:latin typeface="Roboto Light" charset="0"/>
              <a:ea typeface="Roboto Light" charset="0"/>
              <a:cs typeface="Robo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22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33646"/>
            <a:ext cx="10515600" cy="39014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1952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1" r:id="rId3"/>
    <p:sldLayoutId id="2147483652" r:id="rId4"/>
    <p:sldLayoutId id="2147483653" r:id="rId5"/>
    <p:sldLayoutId id="2147483668" r:id="rId6"/>
    <p:sldLayoutId id="2147483670" r:id="rId7"/>
    <p:sldLayoutId id="2147483669" r:id="rId8"/>
    <p:sldLayoutId id="2147483671" r:id="rId9"/>
    <p:sldLayoutId id="2147483663" r:id="rId10"/>
    <p:sldLayoutId id="2147483655" r:id="rId11"/>
    <p:sldLayoutId id="2147483680" r:id="rId12"/>
    <p:sldLayoutId id="2147483656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rgbClr val="B51902"/>
          </a:solidFill>
          <a:latin typeface="Roboto Light" charset="0"/>
          <a:ea typeface="Roboto Light" charset="0"/>
          <a:cs typeface="Roboto Light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FDBF38"/>
        </a:buClr>
        <a:buFont typeface="Arial"/>
        <a:buChar char="•"/>
        <a:defRPr sz="2800" b="0" i="0" kern="1200">
          <a:solidFill>
            <a:srgbClr val="3C3C43"/>
          </a:solidFill>
          <a:latin typeface="Roboto Light" charset="0"/>
          <a:ea typeface="Roboto Light" charset="0"/>
          <a:cs typeface="Roboto Light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DBF38"/>
        </a:buClr>
        <a:buFont typeface="Arial"/>
        <a:buChar char="•"/>
        <a:defRPr sz="2400" b="0" i="0" kern="1200">
          <a:solidFill>
            <a:srgbClr val="3C3C43"/>
          </a:solidFill>
          <a:latin typeface="Roboto Light" charset="0"/>
          <a:ea typeface="Roboto Light" charset="0"/>
          <a:cs typeface="Roboto Light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DBF38"/>
        </a:buClr>
        <a:buFont typeface="Arial"/>
        <a:buChar char="•"/>
        <a:defRPr sz="2000" b="0" i="0" kern="1200">
          <a:solidFill>
            <a:srgbClr val="3C3C43"/>
          </a:solidFill>
          <a:latin typeface="Roboto Light" charset="0"/>
          <a:ea typeface="Roboto Light" charset="0"/>
          <a:cs typeface="Roboto Light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DBF38"/>
        </a:buClr>
        <a:buFont typeface="Arial"/>
        <a:buChar char="•"/>
        <a:defRPr sz="1800" b="0" i="0" kern="1200">
          <a:solidFill>
            <a:srgbClr val="3C3C43"/>
          </a:solidFill>
          <a:latin typeface="Roboto Light" charset="0"/>
          <a:ea typeface="Roboto Light" charset="0"/>
          <a:cs typeface="Roboto Light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DBF38"/>
        </a:buClr>
        <a:buFont typeface="Arial"/>
        <a:buChar char="•"/>
        <a:defRPr sz="1800" b="0" i="0" kern="1200">
          <a:solidFill>
            <a:srgbClr val="3C3C43"/>
          </a:solidFill>
          <a:latin typeface="Roboto Light" charset="0"/>
          <a:ea typeface="Roboto Light" charset="0"/>
          <a:cs typeface="Roboto Light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/>
              <a:t>UMUC  HMGT 435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5776546" y="997527"/>
            <a:ext cx="5778144" cy="2431473"/>
          </a:xfrm>
        </p:spPr>
        <p:txBody>
          <a:bodyPr>
            <a:normAutofit/>
          </a:bodyPr>
          <a:lstStyle/>
          <a:p>
            <a:r>
              <a:rPr lang="en-US" dirty="0"/>
              <a:t>Week 2: The Demand for Health Care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62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How to interpret a demand curve</a:t>
            </a:r>
          </a:p>
          <a:p>
            <a:r>
              <a:rPr lang="en-US" dirty="0"/>
              <a:t>Understand why demand curve is “generally” downward sloping</a:t>
            </a:r>
          </a:p>
          <a:p>
            <a:r>
              <a:rPr lang="en-US" dirty="0"/>
              <a:t>Learn about elasticity of demand and what that means</a:t>
            </a:r>
          </a:p>
          <a:p>
            <a:r>
              <a:rPr lang="en-US" dirty="0"/>
              <a:t>Identify factors that lead to a change (shift) in demand</a:t>
            </a:r>
          </a:p>
          <a:p>
            <a:r>
              <a:rPr lang="en-US" dirty="0"/>
              <a:t>Understand how “substitutes” and “complements” impact demand</a:t>
            </a:r>
          </a:p>
          <a:p>
            <a:r>
              <a:rPr lang="en-US" dirty="0"/>
              <a:t>Identify unique characteristics of health care relative to other goods</a:t>
            </a:r>
          </a:p>
          <a:p>
            <a:pPr lvl="1"/>
            <a:r>
              <a:rPr lang="en-US" dirty="0"/>
              <a:t>Healthcare as an Investment</a:t>
            </a:r>
          </a:p>
          <a:p>
            <a:pPr lvl="1"/>
            <a:r>
              <a:rPr lang="en-US" dirty="0"/>
              <a:t>Elasticity of Demand</a:t>
            </a:r>
          </a:p>
          <a:p>
            <a:pPr lvl="1"/>
            <a:r>
              <a:rPr lang="en-US" dirty="0"/>
              <a:t>Asymmetric (Imperfect)  Information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Learning Objectives Week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49204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600" y="2127894"/>
            <a:ext cx="5384800" cy="4019850"/>
          </a:xfrm>
        </p:spPr>
      </p:pic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Shows relationship between the price of a good and the quantity demanded (holding all else constant)</a:t>
            </a:r>
          </a:p>
          <a:p>
            <a:r>
              <a:rPr lang="en-US" dirty="0"/>
              <a:t>Demand is defined for a “specific time period.”</a:t>
            </a:r>
          </a:p>
          <a:p>
            <a:r>
              <a:rPr lang="en-US" dirty="0"/>
              <a:t>Higher price leads to lower quantity demanded and vice versa (downward sloping)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is the Individual Demand Curve?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32844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For “normal goods” demand curve is downward sloping because the quantity demanded falls as prices rise (holding all other conditions constant)</a:t>
            </a:r>
          </a:p>
          <a:p>
            <a:pPr lvl="1"/>
            <a:r>
              <a:rPr lang="en-US" i="1" dirty="0"/>
              <a:t>Note movements along the demand curve represent changes in quantity demanded due to changes in price while shifts in the demand curve represent changes in demand.</a:t>
            </a:r>
          </a:p>
          <a:p>
            <a:r>
              <a:rPr lang="en-US" dirty="0"/>
              <a:t>The </a:t>
            </a:r>
            <a:r>
              <a:rPr lang="en-US" u="sng" dirty="0"/>
              <a:t>demand curve is the Marginal Benefit curve </a:t>
            </a:r>
            <a:r>
              <a:rPr lang="en-US" dirty="0"/>
              <a:t>that shows how much each “additional unit” of a service is worth.</a:t>
            </a:r>
          </a:p>
          <a:p>
            <a:pPr lvl="1"/>
            <a:r>
              <a:rPr lang="en-US" i="1" dirty="0"/>
              <a:t>Later you will learn that the supply curve represents the marginal cost of a good.</a:t>
            </a:r>
          </a:p>
          <a:p>
            <a:r>
              <a:rPr lang="en-US" dirty="0"/>
              <a:t>The “slope” (e.g. steepness) of the demand curve is determined by the sensitivity of consumers to the price of the good (often called price elasticity)</a:t>
            </a:r>
          </a:p>
          <a:p>
            <a:endParaRPr lang="en-US" i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is Demand Curve Downward Sloping?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7005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560" y="2316480"/>
            <a:ext cx="3733800" cy="3398519"/>
          </a:xfr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Factors that Lead to An Increase in Demand (shift D curve right)</a:t>
            </a:r>
          </a:p>
          <a:p>
            <a:pPr lvl="1"/>
            <a:r>
              <a:rPr lang="en-US" dirty="0"/>
              <a:t>Increase in Consumer income</a:t>
            </a:r>
          </a:p>
          <a:p>
            <a:pPr lvl="1"/>
            <a:r>
              <a:rPr lang="en-US" dirty="0"/>
              <a:t>Price of related goods ( increase P substitutes or decrease P of complements)</a:t>
            </a:r>
          </a:p>
          <a:p>
            <a:pPr lvl="1"/>
            <a:r>
              <a:rPr lang="en-US" dirty="0"/>
              <a:t>Changes in consumers tastes and advertising</a:t>
            </a:r>
          </a:p>
          <a:p>
            <a:pPr lvl="1"/>
            <a:r>
              <a:rPr lang="en-US" dirty="0"/>
              <a:t>Consumer Expectations about future prices (e.g. expect prices to increase in future)</a:t>
            </a:r>
          </a:p>
          <a:p>
            <a:pPr lvl="1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Leads to A Shift in Demand Curve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59858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Consumer choice theory explains why consumers behave  or react in certain ways to changes in various factors to “maximize their utility”</a:t>
            </a:r>
          </a:p>
          <a:p>
            <a:r>
              <a:rPr lang="en-US" dirty="0"/>
              <a:t>Utility is illustrated using “indifference curves” showing a consumer’s preferences across different good.  </a:t>
            </a:r>
          </a:p>
          <a:p>
            <a:r>
              <a:rPr lang="en-US" dirty="0"/>
              <a:t>An “indifference curve” shows what combination of two good that yield equal satisfaction.</a:t>
            </a:r>
          </a:p>
          <a:p>
            <a:r>
              <a:rPr lang="en-US" dirty="0"/>
              <a:t>Slope (steepness) of indifference good shows the “marginal rate of substitution.”  This is the amount of one good that must be sacrificed to get the other good.</a:t>
            </a:r>
          </a:p>
          <a:p>
            <a:r>
              <a:rPr lang="en-US" u="sng" dirty="0"/>
              <a:t>Diminishing Marginal Utility: </a:t>
            </a:r>
            <a:r>
              <a:rPr lang="en-US" dirty="0"/>
              <a:t>At some point, if you keep consuming a good, your utility diminishes (e.g. eating too much candy)</a:t>
            </a:r>
          </a:p>
          <a:p>
            <a:r>
              <a:rPr lang="en-US" dirty="0">
                <a:solidFill>
                  <a:srgbClr val="FF0000"/>
                </a:solidFill>
              </a:rPr>
              <a:t>Consumption is constrained by both the price of the good and their income.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Determines the Demand Curve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44168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Elasticity measures how sensitive quantity demanded is when prices change.</a:t>
            </a:r>
          </a:p>
          <a:p>
            <a:r>
              <a:rPr lang="en-US" dirty="0"/>
              <a:t>Mathematic Formula: </a:t>
            </a:r>
          </a:p>
          <a:p>
            <a:pPr lvl="1"/>
            <a:r>
              <a:rPr lang="en-US" dirty="0"/>
              <a:t>Price elasticity = % change in quantity/% change in demand</a:t>
            </a:r>
          </a:p>
          <a:p>
            <a:r>
              <a:rPr lang="en-US" dirty="0"/>
              <a:t>Graphically: </a:t>
            </a:r>
          </a:p>
          <a:p>
            <a:pPr lvl="1"/>
            <a:r>
              <a:rPr lang="en-US" dirty="0"/>
              <a:t>The slope (steepness) of the demand curve indicates elasticity of demand</a:t>
            </a:r>
          </a:p>
          <a:p>
            <a:pPr lvl="1"/>
            <a:r>
              <a:rPr lang="en-US" dirty="0"/>
              <a:t>The steeper the slope the more inelastic demand is</a:t>
            </a:r>
          </a:p>
          <a:p>
            <a:pPr lvl="1"/>
            <a:r>
              <a:rPr lang="en-US" dirty="0"/>
              <a:t>The flatter the slope the more elastic demand is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Price Elasticity Mean?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57338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u="sng" dirty="0"/>
              <a:t>“Price Elastic”  </a:t>
            </a:r>
          </a:p>
          <a:p>
            <a:pPr lvl="1"/>
            <a:r>
              <a:rPr lang="en-US" dirty="0"/>
              <a:t>Quantity demanded will </a:t>
            </a:r>
            <a:r>
              <a:rPr lang="en-US" u="sng" dirty="0"/>
              <a:t>change by more than</a:t>
            </a:r>
            <a:r>
              <a:rPr lang="en-US" dirty="0"/>
              <a:t> change in price. This indicates that consumers are “very sensitive” to price changes.</a:t>
            </a:r>
          </a:p>
          <a:p>
            <a:pPr marL="0" indent="0">
              <a:buNone/>
            </a:pPr>
            <a:r>
              <a:rPr lang="en-US" b="1" u="sng" dirty="0"/>
              <a:t>“Price Inelastic”</a:t>
            </a:r>
            <a:r>
              <a:rPr lang="en-US" dirty="0"/>
              <a:t>  </a:t>
            </a:r>
          </a:p>
          <a:p>
            <a:pPr lvl="1"/>
            <a:r>
              <a:rPr lang="en-US" dirty="0"/>
              <a:t>Quantity demanded will </a:t>
            </a:r>
            <a:r>
              <a:rPr lang="en-US" u="sng" dirty="0"/>
              <a:t>change by less than </a:t>
            </a:r>
            <a:r>
              <a:rPr lang="en-US" dirty="0"/>
              <a:t>the change in price </a:t>
            </a:r>
          </a:p>
          <a:p>
            <a:pPr lvl="1"/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*** Many health care goods are price inelastic and not sensitive to price changes**** </a:t>
            </a:r>
          </a:p>
          <a:p>
            <a:pPr marL="0" indent="0">
              <a:buNone/>
            </a:pPr>
            <a:r>
              <a:rPr lang="en-US" b="1" u="sng" dirty="0"/>
              <a:t>“Unit Elastic”  </a:t>
            </a:r>
          </a:p>
          <a:p>
            <a:pPr lvl="1"/>
            <a:r>
              <a:rPr lang="en-US" dirty="0"/>
              <a:t>Quantity demanded changes by the same percentage as price changes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Price Elasticity Mean?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40484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320" y="2148840"/>
            <a:ext cx="4043680" cy="3794760"/>
          </a:xfr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High P elasticity (&gt;1) means that consumer are more “sensitive” to changes in price</a:t>
            </a:r>
          </a:p>
          <a:p>
            <a:endParaRPr lang="en-US" dirty="0"/>
          </a:p>
          <a:p>
            <a:r>
              <a:rPr lang="en-US" dirty="0"/>
              <a:t>A small change in price leads to a larger change in quantity</a:t>
            </a:r>
          </a:p>
          <a:p>
            <a:endParaRPr lang="en-US" dirty="0"/>
          </a:p>
          <a:p>
            <a:r>
              <a:rPr lang="en-US" dirty="0"/>
              <a:t>Can you think of healthcare goods that are price elastic? 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Demand is Price Elastic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5172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0662" y="2185193"/>
            <a:ext cx="4638675" cy="4169731"/>
          </a:xfr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Low P elasticity (P is inelastic) and &lt; 1 means consumers are “not sensitive” to changes in price</a:t>
            </a:r>
          </a:p>
          <a:p>
            <a:r>
              <a:rPr lang="en-US" dirty="0"/>
              <a:t>Inelastic: % change in Q &lt; % change in P</a:t>
            </a:r>
          </a:p>
          <a:p>
            <a:r>
              <a:rPr lang="en-US" dirty="0"/>
              <a:t>Can you think of healthcare goods and services that are price inelastic?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Demand is Price Inelastic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58399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u="sng" dirty="0"/>
              <a:t>Perfectly Inelastic</a:t>
            </a:r>
            <a:r>
              <a:rPr lang="en-US" dirty="0"/>
              <a:t>: Quantity demanded does not change when price changes (e.g. lifesaving drugs)</a:t>
            </a:r>
          </a:p>
          <a:p>
            <a:r>
              <a:rPr lang="en-US" u="sng" dirty="0"/>
              <a:t>Perfectly Elastic: </a:t>
            </a:r>
            <a:r>
              <a:rPr lang="en-US" dirty="0"/>
              <a:t>At a certain price quantity demanded is infinite, if a firm increased price by 1% all of its demand would evaporate (e.g. good with large number of substitute)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782" y="2103120"/>
            <a:ext cx="3419475" cy="3684429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Elasticity in the Extreme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7990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“substitute” is a good used in lieu of another good that functions similarly or provides the same service.</a:t>
            </a:r>
          </a:p>
          <a:p>
            <a:r>
              <a:rPr lang="en-US" dirty="0"/>
              <a:t>The availability of a “substitute” for a good impacts the price sensitivity or elasticity</a:t>
            </a:r>
          </a:p>
          <a:p>
            <a:r>
              <a:rPr lang="en-US" dirty="0"/>
              <a:t>Demand for a product will be “relatively elastic” (more sensitive to price) if there are a large number of substitutes for the product</a:t>
            </a:r>
          </a:p>
          <a:p>
            <a:r>
              <a:rPr lang="en-US" dirty="0"/>
              <a:t>“Antacids” Example:  There are many different substitutes for antacids.  Demand for “Tums” may decrease if price of Tums increase and price of Prilosec decreases.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Impact of Substitute Goods on Sensitivity of Demand to Prices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70970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“complement” is a good used in conjunction with another good.</a:t>
            </a:r>
          </a:p>
          <a:p>
            <a:endParaRPr lang="en-US" dirty="0"/>
          </a:p>
          <a:p>
            <a:r>
              <a:rPr lang="en-US" dirty="0"/>
              <a:t>Example: Gauge and Tape used to cover a wound.  If you use gauge you also need tape to hold the gauge to the wound.</a:t>
            </a:r>
          </a:p>
          <a:p>
            <a:endParaRPr lang="en-US" dirty="0"/>
          </a:p>
          <a:p>
            <a:r>
              <a:rPr lang="en-US" dirty="0"/>
              <a:t>An increase in the price of the complementary good, reduces the demand for the good you are focusing on.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Complementary Goods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6915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Share of Consumer’s Budget</a:t>
            </a:r>
          </a:p>
          <a:p>
            <a:pPr lvl="1"/>
            <a:r>
              <a:rPr lang="en-US" dirty="0"/>
              <a:t>The larger the share of a good is of a consumer’s budget (like food), the more sensitive (elastic) the consumer will be to changes in price</a:t>
            </a:r>
          </a:p>
          <a:p>
            <a:r>
              <a:rPr lang="en-US" dirty="0"/>
              <a:t>Luxury Goods vs. Necessity</a:t>
            </a:r>
          </a:p>
          <a:p>
            <a:pPr lvl="1"/>
            <a:r>
              <a:rPr lang="en-US" dirty="0"/>
              <a:t>The more discretionary a good is (like a diamond necklace), the more sensitive (demand is more elastic) a consumer is to prices</a:t>
            </a:r>
          </a:p>
          <a:p>
            <a:pPr lvl="1"/>
            <a:r>
              <a:rPr lang="en-US" dirty="0"/>
              <a:t>The more a good is a necessity (e.g. insulin for a diabetic patient), the less sensitive (demand is more inelastic) a consumer is to prices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Determinants of Price Sensitivity (Elasticity)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7256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5707" y="1255232"/>
            <a:ext cx="4129087" cy="4572155"/>
          </a:xfrm>
        </p:spPr>
      </p:pic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Total Revenue = P times Q</a:t>
            </a:r>
          </a:p>
          <a:p>
            <a:r>
              <a:rPr lang="en-US" dirty="0"/>
              <a:t>Thus, elasticity or sensitivity of demand to price impacts impact on total revenue</a:t>
            </a:r>
          </a:p>
          <a:p>
            <a:r>
              <a:rPr lang="en-US" dirty="0"/>
              <a:t>TR will decline by a smaller amount when prices rise and demand is inelastic (see next slide)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Price Elasticity and Total Revenue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98426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Elasticity Impact Total Revenue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65886"/>
            <a:ext cx="9997440" cy="4389437"/>
          </a:xfr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38952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4455" y="1103190"/>
            <a:ext cx="4649345" cy="4433888"/>
          </a:xfrm>
        </p:spPr>
      </p:pic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Demand is only one component of analysis</a:t>
            </a:r>
          </a:p>
          <a:p>
            <a:r>
              <a:rPr lang="en-US" dirty="0"/>
              <a:t>As price changes, producers (suppliers) are willing to produce more or less</a:t>
            </a:r>
          </a:p>
          <a:p>
            <a:r>
              <a:rPr lang="en-US" dirty="0"/>
              <a:t>Need to overlay supply curve on demand curve to identify equilibrium price</a:t>
            </a:r>
          </a:p>
          <a:p>
            <a:r>
              <a:rPr lang="en-US" dirty="0"/>
              <a:t>We will discuss more about supply and its characteristics in Week 4 and Week 5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Need to See Supply Curve for Equilibrium Price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18193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Investment Component as well as Consumption Component</a:t>
            </a:r>
          </a:p>
          <a:p>
            <a:endParaRPr lang="en-US" dirty="0"/>
          </a:p>
          <a:p>
            <a:r>
              <a:rPr lang="en-US" dirty="0"/>
              <a:t>Demand for health care tends to be more inelastic (reasons discussed below)</a:t>
            </a:r>
          </a:p>
          <a:p>
            <a:endParaRPr lang="en-US" dirty="0"/>
          </a:p>
          <a:p>
            <a:r>
              <a:rPr lang="en-US" dirty="0"/>
              <a:t>Information is not readily available about quality of care and care plan (</a:t>
            </a:r>
            <a:r>
              <a:rPr lang="en-US" dirty="0" err="1"/>
              <a:t>e.g</a:t>
            </a:r>
            <a:r>
              <a:rPr lang="en-US" dirty="0"/>
              <a:t> asymmetric information)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Unique Characteristics of Demand for Health Care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22510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Health care has both two characteristics:</a:t>
            </a:r>
          </a:p>
          <a:p>
            <a:pPr marL="393192" lvl="1" indent="0">
              <a:buNone/>
            </a:pPr>
            <a:r>
              <a:rPr lang="en-US" dirty="0"/>
              <a:t>1) Consumption good, makes consumer feel better </a:t>
            </a:r>
          </a:p>
          <a:p>
            <a:pPr marL="393192" lvl="1" indent="0">
              <a:buNone/>
            </a:pPr>
            <a:r>
              <a:rPr lang="en-US" dirty="0"/>
              <a:t>2) Investment commodity component– a state of health will determine the time available to the consumer to work and for leisure</a:t>
            </a:r>
          </a:p>
          <a:p>
            <a:r>
              <a:rPr lang="en-US" dirty="0"/>
              <a:t>Example Of Investment Component: </a:t>
            </a:r>
          </a:p>
          <a:p>
            <a:pPr lvl="1"/>
            <a:r>
              <a:rPr lang="en-US" dirty="0"/>
              <a:t>A decrease in the number of sick days will increase the time available for work and leisure</a:t>
            </a:r>
          </a:p>
          <a:p>
            <a:pPr lvl="1"/>
            <a:r>
              <a:rPr lang="en-US" dirty="0"/>
              <a:t>The Return to Investment on health is the monetary value of the decrease in sick days</a:t>
            </a:r>
          </a:p>
          <a:p>
            <a:r>
              <a:rPr lang="en-US" dirty="0"/>
              <a:t>Implications for Demand – Include a “time” component that impacts demand for health care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Health Care as An Investment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38169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47088"/>
            <a:ext cx="10972800" cy="4389120"/>
          </a:xfrm>
        </p:spPr>
        <p:txBody>
          <a:bodyPr/>
          <a:lstStyle/>
          <a:p>
            <a:r>
              <a:rPr lang="en-US" dirty="0"/>
              <a:t>Investment in health care is costly as consumers must trade off time and resources devoted to health, such as exercising at a local gym, against other goods.</a:t>
            </a:r>
          </a:p>
          <a:p>
            <a:r>
              <a:rPr lang="en-US" dirty="0"/>
              <a:t>Optimal Level of Investment in Health is:</a:t>
            </a:r>
          </a:p>
          <a:p>
            <a:pPr lvl="1"/>
            <a:r>
              <a:rPr lang="en-US" dirty="0"/>
              <a:t>Marginal benefit = Marginal cost</a:t>
            </a:r>
          </a:p>
          <a:p>
            <a:pPr lvl="1"/>
            <a:r>
              <a:rPr lang="en-US" dirty="0"/>
              <a:t>Because as we age, health depreciates so it becomes more costly to attain the same level of health capital or health stock as one ages</a:t>
            </a:r>
          </a:p>
          <a:p>
            <a:pPr lvl="1"/>
            <a:r>
              <a:rPr lang="en-US" dirty="0"/>
              <a:t>Age also decreases the marginal benefit of health</a:t>
            </a:r>
          </a:p>
          <a:p>
            <a:pPr lvl="1"/>
            <a:r>
              <a:rPr lang="en-US" dirty="0"/>
              <a:t>Optimal health investment will therefore decrease as we age   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Health Care As An Investment (Cont.)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2440" y="5892582"/>
            <a:ext cx="10835640" cy="646331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Source: Michael Grossman (1972), “On the Concept of Health Capital and the Demand for Health” Journal of Political Economy, 80(2): p 223-255</a:t>
            </a:r>
          </a:p>
        </p:txBody>
      </p:sp>
    </p:spTree>
    <p:extLst>
      <p:ext uri="{BB962C8B-B14F-4D97-AF65-F5344CB8AC3E}">
        <p14:creationId xmlns:p14="http://schemas.microsoft.com/office/powerpoint/2010/main" val="3090169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Existence of health insurance reduces the exposure of insured individuals to the price of health care</a:t>
            </a:r>
          </a:p>
          <a:p>
            <a:pPr lvl="1"/>
            <a:r>
              <a:rPr lang="en-US" dirty="0"/>
              <a:t>Reduces the elasticity of demand for health care services</a:t>
            </a:r>
          </a:p>
          <a:p>
            <a:r>
              <a:rPr lang="en-US" dirty="0"/>
              <a:t>Out-of-pocket costs play a larger role in influencing patients</a:t>
            </a:r>
          </a:p>
          <a:p>
            <a:r>
              <a:rPr lang="en-US" dirty="0"/>
              <a:t>Big push for “high-deductible” health plans intended to increase the price sensitivity of individuals when consuming health care services</a:t>
            </a:r>
          </a:p>
          <a:p>
            <a:r>
              <a:rPr lang="en-US" dirty="0"/>
              <a:t>For the uninsured, the “need” for care reduces sensitivity to prices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The Elasticity of the Demand </a:t>
            </a:r>
            <a:br>
              <a:rPr lang="en-US" dirty="0"/>
            </a:br>
            <a:r>
              <a:rPr lang="en-US" dirty="0"/>
              <a:t>for Health Care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75154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Doctors are better informed about health care and the health care needs of their patients</a:t>
            </a:r>
          </a:p>
          <a:p>
            <a:r>
              <a:rPr lang="en-US" dirty="0"/>
              <a:t>A “principle-agent” relationship develops in which the doctor (the agent) makes available their specialist knowledge to the principle (the patient)</a:t>
            </a:r>
          </a:p>
          <a:p>
            <a:r>
              <a:rPr lang="en-US" dirty="0"/>
              <a:t>Problem is end up with “supplier induced demand”</a:t>
            </a:r>
          </a:p>
          <a:p>
            <a:pPr lvl="1"/>
            <a:r>
              <a:rPr lang="en-US" dirty="0"/>
              <a:t>Doctors act as imperfect agents (failing to maximize the patients’ utility) in order to maximize their own utility. Hard to measure this.</a:t>
            </a:r>
          </a:p>
          <a:p>
            <a:pPr lvl="1"/>
            <a:r>
              <a:rPr lang="en-US" dirty="0"/>
              <a:t>Example: Doctor owns the lab, he has incentive to order blood tests to increase the profit of the lab.  A number of laws exist to prevent these relationships. </a:t>
            </a:r>
          </a:p>
          <a:p>
            <a:pPr marL="393192" lvl="1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Asymmetric Information in Health Care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294" y="5573401"/>
            <a:ext cx="10093960" cy="646331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Source: Kenneth Arrow (December 1963), “Uncertainty and the Welfare Economics of Medical Care,” American Economic Review, 53 (5) p.941-973</a:t>
            </a:r>
          </a:p>
        </p:txBody>
      </p:sp>
    </p:spTree>
    <p:extLst>
      <p:ext uri="{BB962C8B-B14F-4D97-AF65-F5344CB8AC3E}">
        <p14:creationId xmlns:p14="http://schemas.microsoft.com/office/powerpoint/2010/main" val="293299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23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 sure to read and understand the article in this week’s reading:</a:t>
            </a:r>
          </a:p>
          <a:p>
            <a:pPr marL="393192" lvl="1" indent="0">
              <a:buNone/>
            </a:pPr>
            <a:r>
              <a:rPr lang="en-US" i="1" dirty="0"/>
              <a:t>Monitoring Health Spending Increases: Incremental Budget Analyses Reveal Challenging Trade-offs</a:t>
            </a:r>
            <a:r>
              <a:rPr lang="en-US" dirty="0"/>
              <a:t> by Hartman, et al. </a:t>
            </a:r>
          </a:p>
          <a:p>
            <a:pPr marL="484632" indent="-457200"/>
            <a:r>
              <a:rPr lang="en-US" dirty="0"/>
              <a:t>After reviewing this article what is the key trade-off our nation faces as the share of our nation’s GDP is spent on an ever-increasing health care budget? </a:t>
            </a:r>
          </a:p>
          <a:p>
            <a:pPr marL="484632" indent="-457200"/>
            <a:r>
              <a:rPr lang="en-US" dirty="0"/>
              <a:t>Can health care increase indefinitely at current rates?</a:t>
            </a:r>
          </a:p>
          <a:p>
            <a:pPr marL="484632" indent="-457200"/>
            <a:r>
              <a:rPr lang="en-US" dirty="0"/>
              <a:t>Why </a:t>
            </a:r>
            <a:r>
              <a:rPr lang="en-US"/>
              <a:t>or why not? </a:t>
            </a:r>
            <a:endParaRPr lang="en-US" dirty="0"/>
          </a:p>
          <a:p>
            <a:pPr marL="484632" indent="-457200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This Week’s Readings</a:t>
            </a:r>
          </a:p>
        </p:txBody>
      </p:sp>
    </p:spTree>
    <p:extLst>
      <p:ext uri="{BB962C8B-B14F-4D97-AF65-F5344CB8AC3E}">
        <p14:creationId xmlns:p14="http://schemas.microsoft.com/office/powerpoint/2010/main" val="3888621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UMUC 2018">
      <a:dk1>
        <a:srgbClr val="3C3C43"/>
      </a:dk1>
      <a:lt1>
        <a:srgbClr val="FFFFFF"/>
      </a:lt1>
      <a:dk2>
        <a:srgbClr val="A30606"/>
      </a:dk2>
      <a:lt2>
        <a:srgbClr val="E9E9E9"/>
      </a:lt2>
      <a:accent1>
        <a:srgbClr val="003E6A"/>
      </a:accent1>
      <a:accent2>
        <a:srgbClr val="FDBF38"/>
      </a:accent2>
      <a:accent3>
        <a:srgbClr val="007DB6"/>
      </a:accent3>
      <a:accent4>
        <a:srgbClr val="008484"/>
      </a:accent4>
      <a:accent5>
        <a:srgbClr val="787800"/>
      </a:accent5>
      <a:accent6>
        <a:srgbClr val="000000"/>
      </a:accent6>
      <a:hlink>
        <a:srgbClr val="003E6A"/>
      </a:hlink>
      <a:folHlink>
        <a:srgbClr val="003E6A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24071</TotalTime>
  <Words>1734</Words>
  <Application>Microsoft Office PowerPoint</Application>
  <PresentationFormat>Widescreen</PresentationFormat>
  <Paragraphs>156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Roboto</vt:lpstr>
      <vt:lpstr>Roboto Light</vt:lpstr>
      <vt:lpstr>Roboto Medium</vt:lpstr>
      <vt:lpstr>Office Theme</vt:lpstr>
      <vt:lpstr>Week 2: The Demand for Health Care</vt:lpstr>
      <vt:lpstr>Key Learning Objectives Week 2</vt:lpstr>
      <vt:lpstr>What is the Individual Demand Curve?</vt:lpstr>
      <vt:lpstr>Why is Demand Curve Downward Sloping?</vt:lpstr>
      <vt:lpstr>What Leads to A Shift in Demand Curve</vt:lpstr>
      <vt:lpstr>What Determines the Demand Curve</vt:lpstr>
      <vt:lpstr>What Does Price Elasticity Mean?</vt:lpstr>
      <vt:lpstr>What Does Price Elasticity Mean?</vt:lpstr>
      <vt:lpstr>When Demand is Price Elastic</vt:lpstr>
      <vt:lpstr>When Demand is Price Inelastic</vt:lpstr>
      <vt:lpstr>Elasticity in the Extreme</vt:lpstr>
      <vt:lpstr>Impact of Substitute Goods on Sensitivity of Demand to Prices</vt:lpstr>
      <vt:lpstr>What are Complementary Goods</vt:lpstr>
      <vt:lpstr>Other Determinants of Price Sensitivity (Elasticity)</vt:lpstr>
      <vt:lpstr>Price Elasticity and Total Revenue</vt:lpstr>
      <vt:lpstr>How Elasticity Impact Total Revenue</vt:lpstr>
      <vt:lpstr>Need to See Supply Curve for Equilibrium Price</vt:lpstr>
      <vt:lpstr>Unique Characteristics of Demand for Health Care</vt:lpstr>
      <vt:lpstr>Health Care as An Investment</vt:lpstr>
      <vt:lpstr>Health Care As An Investment (Cont.)</vt:lpstr>
      <vt:lpstr>The Elasticity of the Demand  for Health Care</vt:lpstr>
      <vt:lpstr>Asymmetric Information in Health Care</vt:lpstr>
      <vt:lpstr>In This Week’s Readings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Clary O</cp:lastModifiedBy>
  <cp:revision>96</cp:revision>
  <cp:lastPrinted>2018-04-27T20:19:17Z</cp:lastPrinted>
  <dcterms:created xsi:type="dcterms:W3CDTF">2018-03-08T19:32:52Z</dcterms:created>
  <dcterms:modified xsi:type="dcterms:W3CDTF">2019-03-10T13:45:59Z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Jive_LatestUserAccountName">
    <vt:lpwstr>jmulvey3</vt:lpwstr>
  </property>
  <property fmtid="{D5CDD505-2E9C-101B-9397-08002B2CF9AE}" pid="3" name="Offisync_UpdateToken">
    <vt:lpwstr>1</vt:lpwstr>
  </property>
  <property fmtid="{D5CDD505-2E9C-101B-9397-08002B2CF9AE}" pid="4" name="Jive_VersionGuid">
    <vt:lpwstr>af428eb0-7ec6-4ea7-baf2-841a9d0a9389</vt:lpwstr>
  </property>
  <property fmtid="{D5CDD505-2E9C-101B-9397-08002B2CF9AE}" pid="5" name="Offisync_UniqueId">
    <vt:lpwstr>108303</vt:lpwstr>
  </property>
  <property fmtid="{D5CDD505-2E9C-101B-9397-08002B2CF9AE}" pid="6" name="Offisync_ProviderInitializationData">
    <vt:lpwstr>https://engage.umuc.edu</vt:lpwstr>
  </property>
  <property fmtid="{D5CDD505-2E9C-101B-9397-08002B2CF9AE}" pid="7" name="Offisync_ServerID">
    <vt:lpwstr>3c807fa9-7129-41c1-97cd-0d7d4f6558ff</vt:lpwstr>
  </property>
</Properties>
</file>